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</p:sldMasterIdLst>
  <p:notesMasterIdLst>
    <p:notesMasterId r:id="rId11"/>
  </p:notesMasterIdLst>
  <p:handoutMasterIdLst>
    <p:handoutMasterId r:id="rId12"/>
  </p:handoutMasterIdLst>
  <p:sldIdLst>
    <p:sldId id="999" r:id="rId2"/>
    <p:sldId id="978" r:id="rId3"/>
    <p:sldId id="979" r:id="rId4"/>
    <p:sldId id="980" r:id="rId5"/>
    <p:sldId id="998" r:id="rId6"/>
    <p:sldId id="989" r:id="rId7"/>
    <p:sldId id="387" r:id="rId8"/>
    <p:sldId id="257" r:id="rId9"/>
    <p:sldId id="1001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onnick Bossy" initials="Y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C3023-109A-45BD-90CA-4BAEFF49A9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0B298E-6CB9-47DA-B593-CB58F348F1C7}">
      <dgm:prSet phldrT="[Texte]"/>
      <dgm:spPr/>
      <dgm:t>
        <a:bodyPr/>
        <a:lstStyle/>
        <a:p>
          <a:r>
            <a:rPr lang="fr-FR" dirty="0"/>
            <a:t>1/ Agriculture et Territoire</a:t>
          </a:r>
        </a:p>
      </dgm:t>
    </dgm:pt>
    <dgm:pt modelId="{0A03762C-595B-427F-9166-B88EE401B347}" type="parTrans" cxnId="{AA58E36D-984C-4860-8359-41AB4D13DB1E}">
      <dgm:prSet/>
      <dgm:spPr/>
      <dgm:t>
        <a:bodyPr/>
        <a:lstStyle/>
        <a:p>
          <a:endParaRPr lang="fr-FR"/>
        </a:p>
      </dgm:t>
    </dgm:pt>
    <dgm:pt modelId="{3F07EFA1-C535-43CC-90E9-56246BE06BC6}" type="sibTrans" cxnId="{AA58E36D-984C-4860-8359-41AB4D13DB1E}">
      <dgm:prSet/>
      <dgm:spPr/>
      <dgm:t>
        <a:bodyPr/>
        <a:lstStyle/>
        <a:p>
          <a:endParaRPr lang="fr-FR"/>
        </a:p>
      </dgm:t>
    </dgm:pt>
    <dgm:pt modelId="{DE7A608C-B01C-4D66-997E-86939A39ADFE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/>
            <a:t>5/ Réduction des GES</a:t>
          </a:r>
        </a:p>
      </dgm:t>
    </dgm:pt>
    <dgm:pt modelId="{4384E6CA-3B76-4EB8-BBB1-E92033A287B2}" type="parTrans" cxnId="{A60848C2-3BB2-42C7-A1BD-E9B1E6CFA27B}">
      <dgm:prSet/>
      <dgm:spPr/>
      <dgm:t>
        <a:bodyPr/>
        <a:lstStyle/>
        <a:p>
          <a:endParaRPr lang="fr-FR"/>
        </a:p>
      </dgm:t>
    </dgm:pt>
    <dgm:pt modelId="{031C9333-9127-4015-92EF-DD00F3C65750}" type="sibTrans" cxnId="{A60848C2-3BB2-42C7-A1BD-E9B1E6CFA27B}">
      <dgm:prSet/>
      <dgm:spPr/>
      <dgm:t>
        <a:bodyPr/>
        <a:lstStyle/>
        <a:p>
          <a:endParaRPr lang="fr-FR"/>
        </a:p>
      </dgm:t>
    </dgm:pt>
    <dgm:pt modelId="{20F067BF-E6FC-4078-8EEA-6281F33FAF8E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/>
            <a:t>3/ 30 % de gaz vert</a:t>
          </a:r>
        </a:p>
      </dgm:t>
    </dgm:pt>
    <dgm:pt modelId="{764CCBA1-E583-421B-A02B-41E60187881B}" type="parTrans" cxnId="{30019394-A58B-4DD5-BCC7-9D94D5200F4F}">
      <dgm:prSet/>
      <dgm:spPr/>
      <dgm:t>
        <a:bodyPr/>
        <a:lstStyle/>
        <a:p>
          <a:endParaRPr lang="fr-FR"/>
        </a:p>
      </dgm:t>
    </dgm:pt>
    <dgm:pt modelId="{50107EB7-B5E9-4EEB-BE4A-418ADFD1A284}" type="sibTrans" cxnId="{30019394-A58B-4DD5-BCC7-9D94D5200F4F}">
      <dgm:prSet/>
      <dgm:spPr/>
      <dgm:t>
        <a:bodyPr/>
        <a:lstStyle/>
        <a:p>
          <a:endParaRPr lang="fr-FR"/>
        </a:p>
      </dgm:t>
    </dgm:pt>
    <dgm:pt modelId="{14CAF43D-2BC5-4720-BE93-BC210C6595F8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4/ Gestion des biodéchets en 2024</a:t>
          </a:r>
        </a:p>
      </dgm:t>
    </dgm:pt>
    <dgm:pt modelId="{8EDD8CBD-038D-4A85-BB2C-2862C887771A}" type="parTrans" cxnId="{835DE267-1B42-4A4F-955E-92A6B5815717}">
      <dgm:prSet/>
      <dgm:spPr/>
      <dgm:t>
        <a:bodyPr/>
        <a:lstStyle/>
        <a:p>
          <a:endParaRPr lang="fr-FR"/>
        </a:p>
      </dgm:t>
    </dgm:pt>
    <dgm:pt modelId="{80E9A772-E1FD-4BA8-B1AF-FA8680DE1D17}" type="sibTrans" cxnId="{835DE267-1B42-4A4F-955E-92A6B5815717}">
      <dgm:prSet/>
      <dgm:spPr/>
      <dgm:t>
        <a:bodyPr/>
        <a:lstStyle/>
        <a:p>
          <a:endParaRPr lang="fr-FR"/>
        </a:p>
      </dgm:t>
    </dgm:pt>
    <dgm:pt modelId="{736C1C90-804F-4A9B-A693-9D1A15E0DE73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2/ Disponibilité et autonomie énergétique sur notre territoire</a:t>
          </a:r>
        </a:p>
      </dgm:t>
    </dgm:pt>
    <dgm:pt modelId="{74E4F4A9-D7DA-4632-8C1B-7F748173C55E}" type="parTrans" cxnId="{338FEEB8-E3DA-4B0B-AB89-7CC01CEBD952}">
      <dgm:prSet/>
      <dgm:spPr/>
      <dgm:t>
        <a:bodyPr/>
        <a:lstStyle/>
        <a:p>
          <a:endParaRPr lang="fr-FR"/>
        </a:p>
      </dgm:t>
    </dgm:pt>
    <dgm:pt modelId="{3BCA3545-7229-47C0-BEAB-E6EF1256A21F}" type="sibTrans" cxnId="{338FEEB8-E3DA-4B0B-AB89-7CC01CEBD952}">
      <dgm:prSet/>
      <dgm:spPr/>
      <dgm:t>
        <a:bodyPr/>
        <a:lstStyle/>
        <a:p>
          <a:endParaRPr lang="fr-FR"/>
        </a:p>
      </dgm:t>
    </dgm:pt>
    <dgm:pt modelId="{8AEBE27C-8DA2-41A3-A172-B3F38B22B7E6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/>
            <a:t>6/ Bien vivre ensemble</a:t>
          </a:r>
        </a:p>
      </dgm:t>
    </dgm:pt>
    <dgm:pt modelId="{880905D3-C12E-4AB7-AA17-BB6BE16EB62C}" type="parTrans" cxnId="{8AF75703-07DC-44F0-B2F3-4215FA16BF1D}">
      <dgm:prSet/>
      <dgm:spPr/>
      <dgm:t>
        <a:bodyPr/>
        <a:lstStyle/>
        <a:p>
          <a:endParaRPr lang="fr-FR"/>
        </a:p>
      </dgm:t>
    </dgm:pt>
    <dgm:pt modelId="{96D8C7F4-8AFC-4FDE-A988-7E94DC4889F1}" type="sibTrans" cxnId="{8AF75703-07DC-44F0-B2F3-4215FA16BF1D}">
      <dgm:prSet/>
      <dgm:spPr/>
      <dgm:t>
        <a:bodyPr/>
        <a:lstStyle/>
        <a:p>
          <a:endParaRPr lang="fr-FR"/>
        </a:p>
      </dgm:t>
    </dgm:pt>
    <dgm:pt modelId="{C2EAE33B-2914-4934-A369-ABC26CB5558D}" type="pres">
      <dgm:prSet presAssocID="{AD6C3023-109A-45BD-90CA-4BAEFF49A951}" presName="diagram" presStyleCnt="0">
        <dgm:presLayoutVars>
          <dgm:dir/>
          <dgm:resizeHandles val="exact"/>
        </dgm:presLayoutVars>
      </dgm:prSet>
      <dgm:spPr/>
    </dgm:pt>
    <dgm:pt modelId="{997DABA8-E4AB-4BBF-9883-75191DED44D8}" type="pres">
      <dgm:prSet presAssocID="{680B298E-6CB9-47DA-B593-CB58F348F1C7}" presName="node" presStyleLbl="node1" presStyleIdx="0" presStyleCnt="6" custLinFactNeighborX="1186" custLinFactNeighborY="1192">
        <dgm:presLayoutVars>
          <dgm:bulletEnabled val="1"/>
        </dgm:presLayoutVars>
      </dgm:prSet>
      <dgm:spPr/>
    </dgm:pt>
    <dgm:pt modelId="{1209AD3A-6181-4EBE-9252-D0F675DD27F6}" type="pres">
      <dgm:prSet presAssocID="{3F07EFA1-C535-43CC-90E9-56246BE06BC6}" presName="sibTrans" presStyleCnt="0"/>
      <dgm:spPr/>
    </dgm:pt>
    <dgm:pt modelId="{8B5E6D11-DDEC-4F56-8E6D-1FA332D91487}" type="pres">
      <dgm:prSet presAssocID="{DE7A608C-B01C-4D66-997E-86939A39ADFE}" presName="node" presStyleLbl="node1" presStyleIdx="1" presStyleCnt="6" custLinFactY="21112" custLinFactNeighborX="1882" custLinFactNeighborY="100000">
        <dgm:presLayoutVars>
          <dgm:bulletEnabled val="1"/>
        </dgm:presLayoutVars>
      </dgm:prSet>
      <dgm:spPr/>
    </dgm:pt>
    <dgm:pt modelId="{0364CEE9-C758-41B5-A748-4637680F249A}" type="pres">
      <dgm:prSet presAssocID="{031C9333-9127-4015-92EF-DD00F3C65750}" presName="sibTrans" presStyleCnt="0"/>
      <dgm:spPr/>
    </dgm:pt>
    <dgm:pt modelId="{E1B61D4F-A3AD-4D1A-A25F-B42CB0899C8B}" type="pres">
      <dgm:prSet presAssocID="{20F067BF-E6FC-4078-8EEA-6281F33FAF8E}" presName="node" presStyleLbl="node1" presStyleIdx="2" presStyleCnt="6">
        <dgm:presLayoutVars>
          <dgm:bulletEnabled val="1"/>
        </dgm:presLayoutVars>
      </dgm:prSet>
      <dgm:spPr/>
    </dgm:pt>
    <dgm:pt modelId="{8DB61E44-7DEB-4936-AE76-2CE5E1C4AD1A}" type="pres">
      <dgm:prSet presAssocID="{50107EB7-B5E9-4EEB-BE4A-418ADFD1A284}" presName="sibTrans" presStyleCnt="0"/>
      <dgm:spPr/>
    </dgm:pt>
    <dgm:pt modelId="{FE9A41B9-024D-4760-8752-A98BE4C1AAC9}" type="pres">
      <dgm:prSet presAssocID="{14CAF43D-2BC5-4720-BE93-BC210C6595F8}" presName="node" presStyleLbl="node1" presStyleIdx="3" presStyleCnt="6" custLinFactNeighborX="395" custLinFactNeighborY="4446">
        <dgm:presLayoutVars>
          <dgm:bulletEnabled val="1"/>
        </dgm:presLayoutVars>
      </dgm:prSet>
      <dgm:spPr/>
    </dgm:pt>
    <dgm:pt modelId="{6D033C7F-EDEB-4227-AF77-102A3441B4FA}" type="pres">
      <dgm:prSet presAssocID="{80E9A772-E1FD-4BA8-B1AF-FA8680DE1D17}" presName="sibTrans" presStyleCnt="0"/>
      <dgm:spPr/>
    </dgm:pt>
    <dgm:pt modelId="{941A46C2-2CF1-4DA8-B0D5-27CFF6B0EF9C}" type="pres">
      <dgm:prSet presAssocID="{736C1C90-804F-4A9B-A693-9D1A15E0DE73}" presName="node" presStyleLbl="node1" presStyleIdx="4" presStyleCnt="6" custLinFactY="-16626" custLinFactNeighborX="2372" custLinFactNeighborY="-100000">
        <dgm:presLayoutVars>
          <dgm:bulletEnabled val="1"/>
        </dgm:presLayoutVars>
      </dgm:prSet>
      <dgm:spPr/>
    </dgm:pt>
    <dgm:pt modelId="{8E843199-A2AB-4CBE-BE06-9711B85A7C64}" type="pres">
      <dgm:prSet presAssocID="{3BCA3545-7229-47C0-BEAB-E6EF1256A21F}" presName="sibTrans" presStyleCnt="0"/>
      <dgm:spPr/>
    </dgm:pt>
    <dgm:pt modelId="{F1BBB76E-BF8C-4CF5-A862-6DF089BFBCED}" type="pres">
      <dgm:prSet presAssocID="{8AEBE27C-8DA2-41A3-A172-B3F38B22B7E6}" presName="node" presStyleLbl="node1" presStyleIdx="5" presStyleCnt="6" custLinFactNeighborX="0" custLinFactNeighborY="4446">
        <dgm:presLayoutVars>
          <dgm:bulletEnabled val="1"/>
        </dgm:presLayoutVars>
      </dgm:prSet>
      <dgm:spPr/>
    </dgm:pt>
  </dgm:ptLst>
  <dgm:cxnLst>
    <dgm:cxn modelId="{8AF75703-07DC-44F0-B2F3-4215FA16BF1D}" srcId="{AD6C3023-109A-45BD-90CA-4BAEFF49A951}" destId="{8AEBE27C-8DA2-41A3-A172-B3F38B22B7E6}" srcOrd="5" destOrd="0" parTransId="{880905D3-C12E-4AB7-AA17-BB6BE16EB62C}" sibTransId="{96D8C7F4-8AFC-4FDE-A988-7E94DC4889F1}"/>
    <dgm:cxn modelId="{59DC8D04-1CA6-4E40-B17D-18D82C16EFAF}" type="presOf" srcId="{20F067BF-E6FC-4078-8EEA-6281F33FAF8E}" destId="{E1B61D4F-A3AD-4D1A-A25F-B42CB0899C8B}" srcOrd="0" destOrd="0" presId="urn:microsoft.com/office/officeart/2005/8/layout/default"/>
    <dgm:cxn modelId="{5A97540D-ED8E-468A-AA79-DF8E06FDA93D}" type="presOf" srcId="{680B298E-6CB9-47DA-B593-CB58F348F1C7}" destId="{997DABA8-E4AB-4BBF-9883-75191DED44D8}" srcOrd="0" destOrd="0" presId="urn:microsoft.com/office/officeart/2005/8/layout/default"/>
    <dgm:cxn modelId="{12B3622A-24B3-4F3F-A4C9-C692CA4149D6}" type="presOf" srcId="{8AEBE27C-8DA2-41A3-A172-B3F38B22B7E6}" destId="{F1BBB76E-BF8C-4CF5-A862-6DF089BFBCED}" srcOrd="0" destOrd="0" presId="urn:microsoft.com/office/officeart/2005/8/layout/default"/>
    <dgm:cxn modelId="{EE5C822B-0462-4C4F-A78C-B03DEB4B407F}" type="presOf" srcId="{DE7A608C-B01C-4D66-997E-86939A39ADFE}" destId="{8B5E6D11-DDEC-4F56-8E6D-1FA332D91487}" srcOrd="0" destOrd="0" presId="urn:microsoft.com/office/officeart/2005/8/layout/default"/>
    <dgm:cxn modelId="{835DE267-1B42-4A4F-955E-92A6B5815717}" srcId="{AD6C3023-109A-45BD-90CA-4BAEFF49A951}" destId="{14CAF43D-2BC5-4720-BE93-BC210C6595F8}" srcOrd="3" destOrd="0" parTransId="{8EDD8CBD-038D-4A85-BB2C-2862C887771A}" sibTransId="{80E9A772-E1FD-4BA8-B1AF-FA8680DE1D17}"/>
    <dgm:cxn modelId="{AA58E36D-984C-4860-8359-41AB4D13DB1E}" srcId="{AD6C3023-109A-45BD-90CA-4BAEFF49A951}" destId="{680B298E-6CB9-47DA-B593-CB58F348F1C7}" srcOrd="0" destOrd="0" parTransId="{0A03762C-595B-427F-9166-B88EE401B347}" sibTransId="{3F07EFA1-C535-43CC-90E9-56246BE06BC6}"/>
    <dgm:cxn modelId="{D820B054-D545-425B-9129-B25025B1963A}" type="presOf" srcId="{736C1C90-804F-4A9B-A693-9D1A15E0DE73}" destId="{941A46C2-2CF1-4DA8-B0D5-27CFF6B0EF9C}" srcOrd="0" destOrd="0" presId="urn:microsoft.com/office/officeart/2005/8/layout/default"/>
    <dgm:cxn modelId="{D50F157F-78B5-4CF9-B7D8-F0AE16920480}" type="presOf" srcId="{14CAF43D-2BC5-4720-BE93-BC210C6595F8}" destId="{FE9A41B9-024D-4760-8752-A98BE4C1AAC9}" srcOrd="0" destOrd="0" presId="urn:microsoft.com/office/officeart/2005/8/layout/default"/>
    <dgm:cxn modelId="{30019394-A58B-4DD5-BCC7-9D94D5200F4F}" srcId="{AD6C3023-109A-45BD-90CA-4BAEFF49A951}" destId="{20F067BF-E6FC-4078-8EEA-6281F33FAF8E}" srcOrd="2" destOrd="0" parTransId="{764CCBA1-E583-421B-A02B-41E60187881B}" sibTransId="{50107EB7-B5E9-4EEB-BE4A-418ADFD1A284}"/>
    <dgm:cxn modelId="{338FEEB8-E3DA-4B0B-AB89-7CC01CEBD952}" srcId="{AD6C3023-109A-45BD-90CA-4BAEFF49A951}" destId="{736C1C90-804F-4A9B-A693-9D1A15E0DE73}" srcOrd="4" destOrd="0" parTransId="{74E4F4A9-D7DA-4632-8C1B-7F748173C55E}" sibTransId="{3BCA3545-7229-47C0-BEAB-E6EF1256A21F}"/>
    <dgm:cxn modelId="{A60848C2-3BB2-42C7-A1BD-E9B1E6CFA27B}" srcId="{AD6C3023-109A-45BD-90CA-4BAEFF49A951}" destId="{DE7A608C-B01C-4D66-997E-86939A39ADFE}" srcOrd="1" destOrd="0" parTransId="{4384E6CA-3B76-4EB8-BBB1-E92033A287B2}" sibTransId="{031C9333-9127-4015-92EF-DD00F3C65750}"/>
    <dgm:cxn modelId="{9F7A9DEE-EC6B-4A47-B896-ACECDC9BF552}" type="presOf" srcId="{AD6C3023-109A-45BD-90CA-4BAEFF49A951}" destId="{C2EAE33B-2914-4934-A369-ABC26CB5558D}" srcOrd="0" destOrd="0" presId="urn:microsoft.com/office/officeart/2005/8/layout/default"/>
    <dgm:cxn modelId="{811C9962-1F18-4BF8-82AA-A1007352F868}" type="presParOf" srcId="{C2EAE33B-2914-4934-A369-ABC26CB5558D}" destId="{997DABA8-E4AB-4BBF-9883-75191DED44D8}" srcOrd="0" destOrd="0" presId="urn:microsoft.com/office/officeart/2005/8/layout/default"/>
    <dgm:cxn modelId="{D5267398-5BDE-4026-A2DC-1965AB394356}" type="presParOf" srcId="{C2EAE33B-2914-4934-A369-ABC26CB5558D}" destId="{1209AD3A-6181-4EBE-9252-D0F675DD27F6}" srcOrd="1" destOrd="0" presId="urn:microsoft.com/office/officeart/2005/8/layout/default"/>
    <dgm:cxn modelId="{5C60AE07-4BFC-42D2-AC1E-DD6320F651E9}" type="presParOf" srcId="{C2EAE33B-2914-4934-A369-ABC26CB5558D}" destId="{8B5E6D11-DDEC-4F56-8E6D-1FA332D91487}" srcOrd="2" destOrd="0" presId="urn:microsoft.com/office/officeart/2005/8/layout/default"/>
    <dgm:cxn modelId="{292633B2-C38B-42CE-BCC1-4F804A6CBEB1}" type="presParOf" srcId="{C2EAE33B-2914-4934-A369-ABC26CB5558D}" destId="{0364CEE9-C758-41B5-A748-4637680F249A}" srcOrd="3" destOrd="0" presId="urn:microsoft.com/office/officeart/2005/8/layout/default"/>
    <dgm:cxn modelId="{ECDA089C-8A46-4D0B-B8AD-DC3326EBF4D7}" type="presParOf" srcId="{C2EAE33B-2914-4934-A369-ABC26CB5558D}" destId="{E1B61D4F-A3AD-4D1A-A25F-B42CB0899C8B}" srcOrd="4" destOrd="0" presId="urn:microsoft.com/office/officeart/2005/8/layout/default"/>
    <dgm:cxn modelId="{DBBDF964-6962-44F7-9745-C02D6EFCFB22}" type="presParOf" srcId="{C2EAE33B-2914-4934-A369-ABC26CB5558D}" destId="{8DB61E44-7DEB-4936-AE76-2CE5E1C4AD1A}" srcOrd="5" destOrd="0" presId="urn:microsoft.com/office/officeart/2005/8/layout/default"/>
    <dgm:cxn modelId="{5E5E5E1A-CFAE-49E0-A6E0-D73B9AFBB1F2}" type="presParOf" srcId="{C2EAE33B-2914-4934-A369-ABC26CB5558D}" destId="{FE9A41B9-024D-4760-8752-A98BE4C1AAC9}" srcOrd="6" destOrd="0" presId="urn:microsoft.com/office/officeart/2005/8/layout/default"/>
    <dgm:cxn modelId="{086049D3-AA8B-4301-B4B0-B5646816993F}" type="presParOf" srcId="{C2EAE33B-2914-4934-A369-ABC26CB5558D}" destId="{6D033C7F-EDEB-4227-AF77-102A3441B4FA}" srcOrd="7" destOrd="0" presId="urn:microsoft.com/office/officeart/2005/8/layout/default"/>
    <dgm:cxn modelId="{5462C426-B958-4762-9DD1-465706CB3307}" type="presParOf" srcId="{C2EAE33B-2914-4934-A369-ABC26CB5558D}" destId="{941A46C2-2CF1-4DA8-B0D5-27CFF6B0EF9C}" srcOrd="8" destOrd="0" presId="urn:microsoft.com/office/officeart/2005/8/layout/default"/>
    <dgm:cxn modelId="{975E7749-AEAD-4445-9087-D8B5618F0277}" type="presParOf" srcId="{C2EAE33B-2914-4934-A369-ABC26CB5558D}" destId="{8E843199-A2AB-4CBE-BE06-9711B85A7C64}" srcOrd="9" destOrd="0" presId="urn:microsoft.com/office/officeart/2005/8/layout/default"/>
    <dgm:cxn modelId="{C9688E45-7E9F-4505-BA77-1B3CC3915A9D}" type="presParOf" srcId="{C2EAE33B-2914-4934-A369-ABC26CB5558D}" destId="{F1BBB76E-BF8C-4CF5-A862-6DF089BFBCE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DABA8-E4AB-4BBF-9883-75191DED44D8}">
      <dsp:nvSpPr>
        <dsp:cNvPr id="0" name=""/>
        <dsp:cNvSpPr/>
      </dsp:nvSpPr>
      <dsp:spPr>
        <a:xfrm>
          <a:off x="30479" y="727059"/>
          <a:ext cx="2569930" cy="1541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1/ Agriculture et Territoire</a:t>
          </a:r>
        </a:p>
      </dsp:txBody>
      <dsp:txXfrm>
        <a:off x="30479" y="727059"/>
        <a:ext cx="2569930" cy="1541958"/>
      </dsp:txXfrm>
    </dsp:sp>
    <dsp:sp modelId="{8B5E6D11-DDEC-4F56-8E6D-1FA332D91487}">
      <dsp:nvSpPr>
        <dsp:cNvPr id="0" name=""/>
        <dsp:cNvSpPr/>
      </dsp:nvSpPr>
      <dsp:spPr>
        <a:xfrm>
          <a:off x="2875290" y="2576176"/>
          <a:ext cx="2569930" cy="1541958"/>
        </a:xfrm>
        <a:prstGeom prst="rect">
          <a:avLst/>
        </a:prstGeom>
        <a:solidFill>
          <a:schemeClr val="bg1">
            <a:lumMod val="6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5/ Réduction des GES</a:t>
          </a:r>
        </a:p>
      </dsp:txBody>
      <dsp:txXfrm>
        <a:off x="2875290" y="2576176"/>
        <a:ext cx="2569930" cy="1541958"/>
      </dsp:txXfrm>
    </dsp:sp>
    <dsp:sp modelId="{E1B61D4F-A3AD-4D1A-A25F-B42CB0899C8B}">
      <dsp:nvSpPr>
        <dsp:cNvPr id="0" name=""/>
        <dsp:cNvSpPr/>
      </dsp:nvSpPr>
      <dsp:spPr>
        <a:xfrm>
          <a:off x="5653848" y="708679"/>
          <a:ext cx="2569930" cy="1541958"/>
        </a:xfrm>
        <a:prstGeom prst="rect">
          <a:avLst/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3/ 30 % de gaz vert</a:t>
          </a:r>
        </a:p>
      </dsp:txBody>
      <dsp:txXfrm>
        <a:off x="5653848" y="708679"/>
        <a:ext cx="2569930" cy="1541958"/>
      </dsp:txXfrm>
    </dsp:sp>
    <dsp:sp modelId="{FE9A41B9-024D-4760-8752-A98BE4C1AAC9}">
      <dsp:nvSpPr>
        <dsp:cNvPr id="0" name=""/>
        <dsp:cNvSpPr/>
      </dsp:nvSpPr>
      <dsp:spPr>
        <a:xfrm>
          <a:off x="10151" y="2576186"/>
          <a:ext cx="2569930" cy="1541958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4/ Gestion des biodéchets en 2024</a:t>
          </a:r>
        </a:p>
      </dsp:txBody>
      <dsp:txXfrm>
        <a:off x="10151" y="2576186"/>
        <a:ext cx="2569930" cy="1541958"/>
      </dsp:txXfrm>
    </dsp:sp>
    <dsp:sp modelId="{941A46C2-2CF1-4DA8-B0D5-27CFF6B0EF9C}">
      <dsp:nvSpPr>
        <dsp:cNvPr id="0" name=""/>
        <dsp:cNvSpPr/>
      </dsp:nvSpPr>
      <dsp:spPr>
        <a:xfrm>
          <a:off x="2887882" y="709306"/>
          <a:ext cx="2569930" cy="1541958"/>
        </a:xfrm>
        <a:prstGeom prst="rect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2/ Disponibilité et autonomie énergétique sur notre territoire</a:t>
          </a:r>
        </a:p>
      </dsp:txBody>
      <dsp:txXfrm>
        <a:off x="2887882" y="709306"/>
        <a:ext cx="2569930" cy="1541958"/>
      </dsp:txXfrm>
    </dsp:sp>
    <dsp:sp modelId="{F1BBB76E-BF8C-4CF5-A862-6DF089BFBCED}">
      <dsp:nvSpPr>
        <dsp:cNvPr id="0" name=""/>
        <dsp:cNvSpPr/>
      </dsp:nvSpPr>
      <dsp:spPr>
        <a:xfrm>
          <a:off x="5653848" y="2576186"/>
          <a:ext cx="2569930" cy="1541958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6/ Bien vivre ensemble</a:t>
          </a:r>
        </a:p>
      </dsp:txBody>
      <dsp:txXfrm>
        <a:off x="5653848" y="2576186"/>
        <a:ext cx="2569930" cy="1541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5D69B49B-42FD-422C-A7D7-BD23B82841FC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7871FC8-B7D7-495F-AFDF-413874147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18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8586DD1-AA42-41C0-9FFC-55B368693A53}" type="datetimeFigureOut">
              <a:rPr lang="fr-FR" smtClean="0"/>
              <a:t>04/11/2021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C0760E4-96C7-44AD-AECD-A6FD9F239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42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fr-FR" noProof="0" smtClean="0"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560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99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36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270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997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24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61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78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06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85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61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33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34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63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86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18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08/04/2021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92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08/04/2021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Yvonnick Bossy - Manager de transition - Mail : bossy.yvonnick@wanadoo.fr - Tel : 06-87-26-62-12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E9D265-E93A-4CA7-B876-7434BF71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24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hf sldNum="0" hdr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E8E4BFB3-862D-404D-B863-482D2C18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3075" name="Espace réservé du contenu 3">
            <a:extLst>
              <a:ext uri="{FF2B5EF4-FFF2-40B4-BE49-F238E27FC236}">
                <a16:creationId xmlns:a16="http://schemas.microsoft.com/office/drawing/2014/main" id="{444930EA-25AF-4452-A8A5-7F5F7A91E1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18404" b="21040"/>
          <a:stretch>
            <a:fillRect/>
          </a:stretch>
        </p:blipFill>
        <p:spPr>
          <a:xfrm>
            <a:off x="0" y="-85725"/>
            <a:ext cx="12192000" cy="69437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F9E96290-65D6-4627-9D3F-B4822EEE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32" y="2654300"/>
            <a:ext cx="8856662" cy="1244600"/>
          </a:xfrm>
        </p:spPr>
        <p:txBody>
          <a:bodyPr>
            <a:normAutofit fontScale="90000"/>
          </a:bodyPr>
          <a:lstStyle/>
          <a:p>
            <a:pPr algn="l"/>
            <a:r>
              <a:rPr lang="fr-FR" altLang="fr-FR" sz="2400" u="sng" dirty="0">
                <a:solidFill>
                  <a:schemeClr val="tx1"/>
                </a:solidFill>
              </a:rPr>
              <a:t>Compostage</a:t>
            </a:r>
            <a:r>
              <a:rPr lang="fr-FR" altLang="fr-FR" sz="2400" dirty="0">
                <a:solidFill>
                  <a:schemeClr val="tx1"/>
                </a:solidFill>
              </a:rPr>
              <a:t>   = digestion aérobie     = engrais/compost</a:t>
            </a:r>
            <a:br>
              <a:rPr lang="fr-FR" altLang="fr-FR" sz="2400" dirty="0">
                <a:solidFill>
                  <a:schemeClr val="tx1"/>
                </a:solidFill>
              </a:rPr>
            </a:br>
            <a:br>
              <a:rPr lang="fr-FR" altLang="fr-FR" sz="2400" dirty="0">
                <a:solidFill>
                  <a:schemeClr val="tx1"/>
                </a:solidFill>
              </a:rPr>
            </a:br>
            <a:r>
              <a:rPr lang="fr-FR" altLang="fr-FR" sz="2400" u="sng" dirty="0">
                <a:solidFill>
                  <a:schemeClr val="tx1"/>
                </a:solidFill>
              </a:rPr>
              <a:t>Méthanisation</a:t>
            </a:r>
            <a:r>
              <a:rPr lang="fr-FR" altLang="fr-FR" sz="2400" dirty="0">
                <a:solidFill>
                  <a:schemeClr val="tx1"/>
                </a:solidFill>
              </a:rPr>
              <a:t> = digestion anaérobie = engrais/digestat + biogaz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242FB3C4-BCDF-4CCF-900C-3FAAC920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969545"/>
            <a:ext cx="28575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83C2A71-56A1-4B87-BD64-0AB0898C47A8}"/>
              </a:ext>
            </a:extLst>
          </p:cNvPr>
          <p:cNvSpPr txBox="1">
            <a:spLocks/>
          </p:cNvSpPr>
          <p:nvPr/>
        </p:nvSpPr>
        <p:spPr>
          <a:xfrm>
            <a:off x="1104900" y="526472"/>
            <a:ext cx="8169103" cy="1035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Qu’est ce que la méthanisation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E14F7E-F457-45BC-8D67-0F7AC021EF1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16432"/>
          <a:stretch/>
        </p:blipFill>
        <p:spPr bwMode="auto">
          <a:xfrm>
            <a:off x="10242867" y="225135"/>
            <a:ext cx="1688465" cy="819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788CF77-63F4-4760-8AE7-F5E97C687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438" y="1044285"/>
            <a:ext cx="1447322" cy="91440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Espace réservé du contenu 3" descr="W:\PROJETS\AGRIMETHA\Stage Alexandra\Dessins-schémas\MEthanisation.png">
            <a:extLst>
              <a:ext uri="{FF2B5EF4-FFF2-40B4-BE49-F238E27FC236}">
                <a16:creationId xmlns:a16="http://schemas.microsoft.com/office/drawing/2014/main" id="{AC9515B8-87B1-4F00-AA02-7214866278B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512" y="2060575"/>
            <a:ext cx="8785226" cy="3240088"/>
          </a:xfr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C07DCC1F-B294-48E6-8695-11D834B7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" y="4005264"/>
            <a:ext cx="2530476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BIOMASSE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74728A67-A943-40D7-8C7A-D9FA71C69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9" y="1989139"/>
            <a:ext cx="1944687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BIOGAZ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959BD01B-1C49-4450-AA9B-E2EED53B5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9" y="3949701"/>
            <a:ext cx="2376487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DIGESTAT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F004692-6B3F-418C-9A1D-85B290968DA8}"/>
              </a:ext>
            </a:extLst>
          </p:cNvPr>
          <p:cNvSpPr txBox="1">
            <a:spLocks/>
          </p:cNvSpPr>
          <p:nvPr/>
        </p:nvSpPr>
        <p:spPr>
          <a:xfrm>
            <a:off x="1104900" y="526472"/>
            <a:ext cx="8169103" cy="1035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Qu’est ce que la méthanisation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Espace réservé du contenu 3" descr="W:\PROJETS\AGRIMETHA\Stage Alexandra\Dessins-schémas\MEthanisation.png">
            <a:extLst>
              <a:ext uri="{FF2B5EF4-FFF2-40B4-BE49-F238E27FC236}">
                <a16:creationId xmlns:a16="http://schemas.microsoft.com/office/drawing/2014/main" id="{AC1A0ADC-CD07-4583-803F-0F81EB1C01D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37" y="2822575"/>
            <a:ext cx="8785226" cy="3240088"/>
          </a:xfr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AB89A042-0FB8-4C0A-A8D1-BD657A289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" y="4749801"/>
            <a:ext cx="2530476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fr-F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BIOMASSE</a:t>
            </a:r>
          </a:p>
        </p:txBody>
      </p:sp>
      <p:pic>
        <p:nvPicPr>
          <p:cNvPr id="5126" name="Picture 2" descr="C:\A 6 kakémonos VAM\4ème étape cogénération\elactricité.jpg">
            <a:extLst>
              <a:ext uri="{FF2B5EF4-FFF2-40B4-BE49-F238E27FC236}">
                <a16:creationId xmlns:a16="http://schemas.microsoft.com/office/drawing/2014/main" id="{0497A665-44CC-480C-B553-0FCD051D0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4" y="814389"/>
            <a:ext cx="78898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C:\A 6 kakémonos VAM\4ème étape cogénération\P1030870.JPG">
            <a:extLst>
              <a:ext uri="{FF2B5EF4-FFF2-40B4-BE49-F238E27FC236}">
                <a16:creationId xmlns:a16="http://schemas.microsoft.com/office/drawing/2014/main" id="{71634A08-0B94-48D1-8DD0-848FBCC5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820739"/>
            <a:ext cx="10810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W:\PROJETS\AGRIMETHA\3. ACCOMPAGNER (adherents)\6.1. PROJETS des adhérents\3. BAIE DES CHAMPS\A BDC\INAUGURATION\PHOTOS SERGIO\DSCN4242.JPG">
            <a:extLst>
              <a:ext uri="{FF2B5EF4-FFF2-40B4-BE49-F238E27FC236}">
                <a16:creationId xmlns:a16="http://schemas.microsoft.com/office/drawing/2014/main" id="{E277558D-635C-44DD-BABE-94F2AA30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702301"/>
            <a:ext cx="13144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W:\PROJETS\AGRIMETHA\Stage Alexandra\agricarbur.jpg">
            <a:extLst>
              <a:ext uri="{FF2B5EF4-FFF2-40B4-BE49-F238E27FC236}">
                <a16:creationId xmlns:a16="http://schemas.microsoft.com/office/drawing/2014/main" id="{633BB340-6557-45F4-8DC2-00872C431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782639"/>
            <a:ext cx="9906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>
            <a:extLst>
              <a:ext uri="{FF2B5EF4-FFF2-40B4-BE49-F238E27FC236}">
                <a16:creationId xmlns:a16="http://schemas.microsoft.com/office/drawing/2014/main" id="{C1034B80-6E36-421B-9C64-62B41571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4" y="863601"/>
            <a:ext cx="11080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Espace réservé du contenu 3" descr="http://abh.alsace/wp-content/uploads/2017/05/schema_metanisation_02.png">
            <a:extLst>
              <a:ext uri="{FF2B5EF4-FFF2-40B4-BE49-F238E27FC236}">
                <a16:creationId xmlns:a16="http://schemas.microsoft.com/office/drawing/2014/main" id="{C6E2AB02-AFAD-423E-97C8-00E53B5EA2B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1" t="50000"/>
          <a:stretch>
            <a:fillRect/>
          </a:stretch>
        </p:blipFill>
        <p:spPr bwMode="auto">
          <a:xfrm>
            <a:off x="6359526" y="4468814"/>
            <a:ext cx="3368675" cy="1233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Espace réservé du contenu 3" descr="http://abh.alsace/wp-content/uploads/2017/05/schema_metanisation_02.png">
            <a:extLst>
              <a:ext uri="{FF2B5EF4-FFF2-40B4-BE49-F238E27FC236}">
                <a16:creationId xmlns:a16="http://schemas.microsoft.com/office/drawing/2014/main" id="{4B4049FF-0555-4230-B38D-635887590D3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6944" r="71738" b="5190"/>
          <a:stretch>
            <a:fillRect/>
          </a:stretch>
        </p:blipFill>
        <p:spPr bwMode="auto">
          <a:xfrm>
            <a:off x="993776" y="5224464"/>
            <a:ext cx="1590675" cy="166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 descr="W:\PROJETS\AGRIMETHA\3. ACCOMPAGNER (adherents)\9. VISITES UNITES\15. Vautournon (36)\Photos Vautournon\IMG_6383.JPG">
            <a:extLst>
              <a:ext uri="{FF2B5EF4-FFF2-40B4-BE49-F238E27FC236}">
                <a16:creationId xmlns:a16="http://schemas.microsoft.com/office/drawing/2014/main" id="{8F9D9C73-0F70-4FB3-A7F4-A4DDFE94E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" y="3525838"/>
            <a:ext cx="14128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W:\PROJETS\AGRIMETHA\3. ACCOMPAGNER (adherents)\9. CR VISITES UNITES\28. O terres Energies (77)\Photos Oterres Energies\P1010461.JPG">
            <a:extLst>
              <a:ext uri="{FF2B5EF4-FFF2-40B4-BE49-F238E27FC236}">
                <a16:creationId xmlns:a16="http://schemas.microsoft.com/office/drawing/2014/main" id="{65C8E53E-A5FB-41C2-800C-8E48FE12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4" y="3303589"/>
            <a:ext cx="15081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" descr="W:\PROJETS\AGRIMETHA\1. FAVORISER (agri)\1. ARTICLES méthanisation et SUPPORTS\A 6 kakémonos VAM\archives\1ère étape l'alimentation\roll up 1\7. restes de cantine.jpg">
            <a:extLst>
              <a:ext uri="{FF2B5EF4-FFF2-40B4-BE49-F238E27FC236}">
                <a16:creationId xmlns:a16="http://schemas.microsoft.com/office/drawing/2014/main" id="{B84680E9-AC8A-40F4-97F1-EA0404237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46538"/>
            <a:ext cx="10493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" descr="C:\1. VAM aout 2018\2019-04-30 Journée CIVE\Photos\IMG_5905.JPG">
            <a:extLst>
              <a:ext uri="{FF2B5EF4-FFF2-40B4-BE49-F238E27FC236}">
                <a16:creationId xmlns:a16="http://schemas.microsoft.com/office/drawing/2014/main" id="{3D323270-348A-44C7-BBC0-2B8C3FDF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224214"/>
            <a:ext cx="1049338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Espace réservé du contenu 3" descr="http://abh.alsace/wp-content/uploads/2017/05/schema_metanisation_02.png">
            <a:extLst>
              <a:ext uri="{FF2B5EF4-FFF2-40B4-BE49-F238E27FC236}">
                <a16:creationId xmlns:a16="http://schemas.microsoft.com/office/drawing/2014/main" id="{98990CCF-05C9-4A4E-B8D6-A264E95A511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4" b="49809"/>
          <a:stretch>
            <a:fillRect/>
          </a:stretch>
        </p:blipFill>
        <p:spPr bwMode="auto">
          <a:xfrm>
            <a:off x="6561138" y="2951164"/>
            <a:ext cx="3232150" cy="1239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">
            <a:extLst>
              <a:ext uri="{FF2B5EF4-FFF2-40B4-BE49-F238E27FC236}">
                <a16:creationId xmlns:a16="http://schemas.microsoft.com/office/drawing/2014/main" id="{A425EE65-ADED-4BF0-898E-0611F46A3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1" y="2030414"/>
            <a:ext cx="4219575" cy="1055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lnSpc>
                <a:spcPct val="8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 b="1" u="sng">
                <a:solidFill>
                  <a:srgbClr val="7030A0"/>
                </a:solidFill>
              </a:rPr>
              <a:t>chaudière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 b="1" u="sng">
                <a:solidFill>
                  <a:srgbClr val="7030A0"/>
                </a:solidFill>
              </a:rPr>
              <a:t>cogénération : électricité chaleur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 b="1" u="sng">
                <a:solidFill>
                  <a:srgbClr val="7030A0"/>
                </a:solidFill>
              </a:rPr>
              <a:t>biométhane : injecté réseau gaz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 b="1" u="sng">
                <a:solidFill>
                  <a:srgbClr val="7030A0"/>
                </a:solidFill>
              </a:rPr>
              <a:t>Biocarburant GNV</a:t>
            </a:r>
            <a:endParaRPr lang="fr-FR" altLang="fr-FR" sz="1800" b="1" i="1" u="sng">
              <a:solidFill>
                <a:srgbClr val="7030A0"/>
              </a:solidFill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05A6593-0D9F-431D-A896-4A35A05DD613}"/>
              </a:ext>
            </a:extLst>
          </p:cNvPr>
          <p:cNvSpPr txBox="1">
            <a:spLocks/>
          </p:cNvSpPr>
          <p:nvPr/>
        </p:nvSpPr>
        <p:spPr>
          <a:xfrm>
            <a:off x="101771" y="115600"/>
            <a:ext cx="8169103" cy="1035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Qu’est ce que la méthanisation ?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653B975-F033-4BCF-9897-7A9DEDFDE4C7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16432"/>
          <a:stretch/>
        </p:blipFill>
        <p:spPr bwMode="auto">
          <a:xfrm>
            <a:off x="10242867" y="225135"/>
            <a:ext cx="1688465" cy="819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5FB1D10-76F8-4325-A53D-8A6CE1D138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63438" y="1044285"/>
            <a:ext cx="1447322" cy="91440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1F67B1-DCC5-498D-AB86-C6B02F87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9" y="1808741"/>
            <a:ext cx="9209086" cy="4522787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</a:rPr>
              <a:t>La méthanisation (encore appelée </a:t>
            </a:r>
            <a:r>
              <a:rPr lang="fr-FR" b="1" u="sng" dirty="0">
                <a:solidFill>
                  <a:schemeClr val="tx1"/>
                </a:solidFill>
              </a:rPr>
              <a:t>digestion anaérobie</a:t>
            </a:r>
            <a:r>
              <a:rPr lang="fr-FR" dirty="0">
                <a:solidFill>
                  <a:schemeClr val="tx1"/>
                </a:solidFill>
              </a:rPr>
              <a:t>) est une technologie basée sur la </a:t>
            </a:r>
            <a:r>
              <a:rPr lang="fr-FR" b="1" dirty="0">
                <a:solidFill>
                  <a:schemeClr val="tx1"/>
                </a:solidFill>
              </a:rPr>
              <a:t>dégradation </a:t>
            </a:r>
            <a:r>
              <a:rPr lang="fr-FR" b="1" u="sng" dirty="0">
                <a:solidFill>
                  <a:schemeClr val="tx1"/>
                </a:solidFill>
              </a:rPr>
              <a:t>de la matière organique</a:t>
            </a:r>
            <a:r>
              <a:rPr lang="fr-FR" b="1" dirty="0">
                <a:solidFill>
                  <a:schemeClr val="tx1"/>
                </a:solidFill>
              </a:rPr>
              <a:t> par des micro-organismes</a:t>
            </a:r>
            <a:r>
              <a:rPr lang="fr-FR" dirty="0">
                <a:solidFill>
                  <a:schemeClr val="tx1"/>
                </a:solidFill>
              </a:rPr>
              <a:t>, en conditions contrôlées et en l’absence d’oxygène (réaction en milieu anaérobie, contrairement au compostage qui est une réaction aérobie).</a:t>
            </a:r>
          </a:p>
          <a:p>
            <a:pPr>
              <a:buFont typeface="Arial" charset="0"/>
              <a:buChar char="•"/>
              <a:defRPr/>
            </a:pPr>
            <a:endParaRPr lang="fr-FR" sz="10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</a:rPr>
              <a:t>Cette dégradation aboutit à la production :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1800" b="1" dirty="0">
                <a:solidFill>
                  <a:schemeClr val="tx1"/>
                </a:solidFill>
              </a:rPr>
              <a:t>De </a:t>
            </a:r>
            <a:r>
              <a:rPr lang="fr-FR" sz="1800" b="1" u="sng" dirty="0">
                <a:solidFill>
                  <a:schemeClr val="tx1"/>
                </a:solidFill>
              </a:rPr>
              <a:t>BIOGAZ</a:t>
            </a:r>
            <a:r>
              <a:rPr lang="fr-FR" sz="1800" dirty="0">
                <a:solidFill>
                  <a:schemeClr val="tx1"/>
                </a:solidFill>
              </a:rPr>
              <a:t>, mélange gazeux saturé en eau à la sortie du digesteur et composé </a:t>
            </a:r>
            <a:r>
              <a:rPr lang="fr-FR" sz="1800" b="1" u="sng" dirty="0">
                <a:solidFill>
                  <a:schemeClr val="tx1"/>
                </a:solidFill>
              </a:rPr>
              <a:t>d’environ 50% à 70% de méthane (CH4). </a:t>
            </a:r>
            <a:r>
              <a:rPr lang="fr-FR" sz="1800" dirty="0">
                <a:solidFill>
                  <a:schemeClr val="tx1"/>
                </a:solidFill>
              </a:rPr>
              <a:t>Cette énergie renouvelable peut être utilisée sous différentes formes : combustion pour la production d’électricité et de chaleur, production de carburant, injection de gaz épuré dans le réseau.</a:t>
            </a:r>
          </a:p>
          <a:p>
            <a:pPr lvl="1">
              <a:buFont typeface="Arial" charset="0"/>
              <a:buChar char="–"/>
              <a:defRPr/>
            </a:pPr>
            <a:r>
              <a:rPr lang="fr-FR" sz="1800" b="1" u="sng" dirty="0">
                <a:solidFill>
                  <a:schemeClr val="tx1"/>
                </a:solidFill>
              </a:rPr>
              <a:t>Du DIGESTAT</a:t>
            </a:r>
            <a:r>
              <a:rPr lang="fr-FR" sz="1800" dirty="0">
                <a:solidFill>
                  <a:schemeClr val="tx1"/>
                </a:solidFill>
              </a:rPr>
              <a:t>, un produit humide </a:t>
            </a:r>
            <a:r>
              <a:rPr lang="fr-FR" sz="1800" b="1" u="sng" dirty="0">
                <a:solidFill>
                  <a:schemeClr val="tx1"/>
                </a:solidFill>
              </a:rPr>
              <a:t>riche en matière organique</a:t>
            </a: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chemeClr val="tx1"/>
                </a:solidFill>
              </a:rPr>
              <a:t>partiellement stabilisé. Il est généralement envisagé le retour au sol du </a:t>
            </a:r>
            <a:r>
              <a:rPr lang="fr-FR" sz="1800" dirty="0" err="1">
                <a:solidFill>
                  <a:schemeClr val="tx1"/>
                </a:solidFill>
              </a:rPr>
              <a:t>digestat</a:t>
            </a:r>
            <a:r>
              <a:rPr lang="fr-FR" sz="1800" dirty="0">
                <a:solidFill>
                  <a:schemeClr val="tx1"/>
                </a:solidFill>
              </a:rPr>
              <a:t> après éventuellement une phase de maturation par compostage.</a:t>
            </a:r>
          </a:p>
          <a:p>
            <a:pPr marL="339725" lvl="1" indent="-339725">
              <a:spcBef>
                <a:spcPts val="800"/>
              </a:spcBef>
              <a:buFont typeface="Arial" charset="0"/>
              <a:buChar char="•"/>
              <a:defRPr/>
            </a:pPr>
            <a:endParaRPr lang="fr-FR" sz="1000" dirty="0">
              <a:solidFill>
                <a:schemeClr val="tx1"/>
              </a:solidFill>
            </a:endParaRPr>
          </a:p>
          <a:p>
            <a:pPr marL="339725" lvl="1" indent="-339725">
              <a:spcBef>
                <a:spcPts val="800"/>
              </a:spcBef>
              <a:buFont typeface="Arial" charset="0"/>
              <a:buChar char="•"/>
              <a:defRPr/>
            </a:pPr>
            <a:r>
              <a:rPr lang="fr-FR" sz="1800" dirty="0">
                <a:solidFill>
                  <a:schemeClr val="tx1"/>
                </a:solidFill>
              </a:rPr>
              <a:t>Il existe 4 secteurs favorables au développement de la méthanisation : agricole, industriel, déchets ménagers, boues urbaines.</a:t>
            </a:r>
          </a:p>
          <a:p>
            <a:pPr>
              <a:buFont typeface="Arial" charset="0"/>
              <a:buChar char="•"/>
              <a:defRPr/>
            </a:pP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AB22FA-3829-4BD4-9A4B-6133F3F60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72" y="183884"/>
            <a:ext cx="2604028" cy="1302015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4130333-8BA4-4A0C-8B9D-C2A1BA42E8AA}"/>
              </a:ext>
            </a:extLst>
          </p:cNvPr>
          <p:cNvSpPr txBox="1">
            <a:spLocks/>
          </p:cNvSpPr>
          <p:nvPr/>
        </p:nvSpPr>
        <p:spPr>
          <a:xfrm>
            <a:off x="1104900" y="526472"/>
            <a:ext cx="8169103" cy="10356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Qu’est ce que la méthanisation ?</a:t>
            </a:r>
          </a:p>
          <a:p>
            <a:r>
              <a:rPr lang="fr-FR" dirty="0"/>
              <a:t>Définition de l’ADEME 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56B7895-7047-49DA-B35B-CCE33A5D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860425"/>
            <a:ext cx="7561262" cy="56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899051D-AB21-44F1-BA72-D8BC7F8CA1AF}"/>
              </a:ext>
            </a:extLst>
          </p:cNvPr>
          <p:cNvSpPr txBox="1">
            <a:spLocks/>
          </p:cNvSpPr>
          <p:nvPr/>
        </p:nvSpPr>
        <p:spPr>
          <a:xfrm>
            <a:off x="101771" y="115600"/>
            <a:ext cx="8169103" cy="1035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Qu’est ce que la méthanisation ?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C1C9932-B2AA-40FB-8EAA-B679B25E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6428403"/>
            <a:ext cx="779621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FFFFFF"/>
              </a:buClr>
              <a:defRPr/>
            </a:pP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Verdana" pitchFamily="32" charset="0"/>
              </a:rPr>
              <a:t>Pour en savoir plus : 07 87 86 53 01 – helene@aamf.fr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Verdana" pitchFamily="3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F2F331-8B04-46B3-82D0-72B9B2DC9B3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16432"/>
          <a:stretch/>
        </p:blipFill>
        <p:spPr bwMode="auto">
          <a:xfrm>
            <a:off x="10242867" y="225135"/>
            <a:ext cx="1688465" cy="819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E594CD-1A39-4EBE-9D22-5A3E0BD42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438" y="1044285"/>
            <a:ext cx="1447322" cy="91440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57DA8F-003C-4624-8EF8-AE4291AC4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11" y="2127171"/>
            <a:ext cx="8231089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recyclage des déchets organiques et restes de repas produits sur notre territoire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réduction des émissions de Gaz à Effets de Serres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réduction d’engrais minéral et de produits phytosanitaires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production d’énergie renouvelable et locale (électricité verte, chaleur, gaz vert, carburant vert Bio GNV Gaz Naturel Véhicule)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création d’emplois locaux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répond aux attentes de la société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9D16954-BAD3-4D8A-93C9-4354F672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566" y="383521"/>
            <a:ext cx="7377866" cy="1325563"/>
          </a:xfrm>
        </p:spPr>
        <p:txBody>
          <a:bodyPr>
            <a:norm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3200" dirty="0"/>
              <a:t>La méthanisation créée de la valeur ajoutée pour nos territoires</a:t>
            </a:r>
          </a:p>
        </p:txBody>
      </p:sp>
      <p:pic>
        <p:nvPicPr>
          <p:cNvPr id="15" name="image1.png">
            <a:extLst>
              <a:ext uri="{FF2B5EF4-FFF2-40B4-BE49-F238E27FC236}">
                <a16:creationId xmlns:a16="http://schemas.microsoft.com/office/drawing/2014/main" id="{8C293C90-970B-4FA5-871B-785EB6FD02E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6992" y="379491"/>
            <a:ext cx="1695450" cy="914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8887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F76A313-0DA9-479A-A0FF-152D605A045B}"/>
              </a:ext>
            </a:extLst>
          </p:cNvPr>
          <p:cNvGraphicFramePr/>
          <p:nvPr/>
        </p:nvGraphicFramePr>
        <p:xfrm>
          <a:off x="1050220" y="1580442"/>
          <a:ext cx="8223779" cy="475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3DFEC21F-D278-490B-A383-C2457B0525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4904" y="-18942"/>
            <a:ext cx="1447322" cy="91440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7529110-429F-45CD-9C95-98ABFCD5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566" y="383521"/>
            <a:ext cx="7377866" cy="1325563"/>
          </a:xfrm>
        </p:spPr>
        <p:txBody>
          <a:bodyPr>
            <a:norm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3200" dirty="0"/>
              <a:t>La méthanisation permet aux collectivités de relever ces défis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9576" y="188991"/>
            <a:ext cx="8162807" cy="711200"/>
          </a:xfrm>
        </p:spPr>
        <p:txBody>
          <a:bodyPr>
            <a:noAutofit/>
          </a:bodyPr>
          <a:lstStyle/>
          <a:p>
            <a:r>
              <a:rPr lang="fr-FR" sz="3200" dirty="0"/>
              <a:t>Comme les 430 adhérents AAMF, </a:t>
            </a:r>
            <a:br>
              <a:rPr lang="fr-FR" sz="3200" dirty="0"/>
            </a:br>
            <a:r>
              <a:rPr lang="fr-FR" sz="3200" dirty="0"/>
              <a:t>nous adhérons aux valeurs de l’AAMF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/>
          <a:stretch/>
        </p:blipFill>
        <p:spPr bwMode="auto">
          <a:xfrm>
            <a:off x="773359" y="1311243"/>
            <a:ext cx="8833098" cy="553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1.png">
            <a:extLst>
              <a:ext uri="{FF2B5EF4-FFF2-40B4-BE49-F238E27FC236}">
                <a16:creationId xmlns:a16="http://schemas.microsoft.com/office/drawing/2014/main" id="{EBA276DC-9195-43FA-90A2-F19F879FC84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36992" y="379491"/>
            <a:ext cx="1695450" cy="914400"/>
          </a:xfrm>
          <a:prstGeom prst="rect">
            <a:avLst/>
          </a:prstGeom>
          <a:ln/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A4334718-055D-47AD-8DF8-E43ECE2DAA08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8368" y="1412776"/>
            <a:ext cx="2504840" cy="1450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7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3350</TotalTime>
  <Words>378</Words>
  <Application>Microsoft Office PowerPoint</Application>
  <PresentationFormat>Grand écran</PresentationFormat>
  <Paragraphs>39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trebuchet ms</vt:lpstr>
      <vt:lpstr>trebuchet ms</vt:lpstr>
      <vt:lpstr>Verdana</vt:lpstr>
      <vt:lpstr>Wingdings</vt:lpstr>
      <vt:lpstr>Wingdings 3</vt:lpstr>
      <vt:lpstr>Facette</vt:lpstr>
      <vt:lpstr>Présentation PowerPoint</vt:lpstr>
      <vt:lpstr>Compostage   = digestion aérobie     = engrais/compost  Méthanisation = digestion anaérobie = engrais/digestat + biogaz</vt:lpstr>
      <vt:lpstr>Présentation PowerPoint</vt:lpstr>
      <vt:lpstr>Présentation PowerPoint</vt:lpstr>
      <vt:lpstr>Présentation PowerPoint</vt:lpstr>
      <vt:lpstr>Présentation PowerPoint</vt:lpstr>
      <vt:lpstr>La méthanisation créée de la valeur ajoutée pour nos territoires</vt:lpstr>
      <vt:lpstr>La méthanisation permet aux collectivités de relever ces défis</vt:lpstr>
      <vt:lpstr>Comme les 430 adhérents AAMF,  nous adhérons aux valeurs de l’AAMF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Yvonnick Bossy</dc:creator>
  <cp:lastModifiedBy>Hélène BERHAULT</cp:lastModifiedBy>
  <cp:revision>121</cp:revision>
  <cp:lastPrinted>2021-06-16T14:26:15Z</cp:lastPrinted>
  <dcterms:created xsi:type="dcterms:W3CDTF">2021-02-09T14:12:14Z</dcterms:created>
  <dcterms:modified xsi:type="dcterms:W3CDTF">2021-11-04T11:37:11Z</dcterms:modified>
</cp:coreProperties>
</file>