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1"/>
  </p:notesMasterIdLst>
  <p:handoutMasterIdLst>
    <p:handoutMasterId r:id="rId12"/>
  </p:handoutMasterIdLst>
  <p:sldIdLst>
    <p:sldId id="999" r:id="rId2"/>
    <p:sldId id="460" r:id="rId3"/>
    <p:sldId id="488" r:id="rId4"/>
    <p:sldId id="447" r:id="rId5"/>
    <p:sldId id="1001" r:id="rId6"/>
    <p:sldId id="1000" r:id="rId7"/>
    <p:sldId id="489" r:id="rId8"/>
    <p:sldId id="478" r:id="rId9"/>
    <p:sldId id="31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ick Bossy" initials="Y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D69B49B-42FD-422C-A7D7-BD23B82841FC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7871FC8-B7D7-495F-AFDF-413874147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8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8586DD1-AA42-41C0-9FFC-55B368693A53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C0760E4-96C7-44AD-AECD-A6FD9F239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7439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4434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noProof="0" smtClean="0"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874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0232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9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27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9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2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1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5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33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3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6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1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9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E8E4BFB3-862D-404D-B863-482D2C18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075" name="Espace réservé du contenu 3">
            <a:extLst>
              <a:ext uri="{FF2B5EF4-FFF2-40B4-BE49-F238E27FC236}">
                <a16:creationId xmlns:a16="http://schemas.microsoft.com/office/drawing/2014/main" id="{444930EA-25AF-4452-A8A5-7F5F7A91E1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8404" b="21040"/>
          <a:stretch>
            <a:fillRect/>
          </a:stretch>
        </p:blipFill>
        <p:spPr>
          <a:xfrm>
            <a:off x="0" y="-85725"/>
            <a:ext cx="12192000" cy="6943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1" y="1237673"/>
            <a:ext cx="5025848" cy="54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C983F2C-CE8C-4B94-9FFC-F81F77AECF1C}"/>
              </a:ext>
            </a:extLst>
          </p:cNvPr>
          <p:cNvSpPr txBox="1">
            <a:spLocks/>
          </p:cNvSpPr>
          <p:nvPr/>
        </p:nvSpPr>
        <p:spPr>
          <a:xfrm>
            <a:off x="2279576" y="-99392"/>
            <a:ext cx="9074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3200" dirty="0"/>
              <a:t>Nous sommes des professionnels : </a:t>
            </a:r>
          </a:p>
          <a:p>
            <a:r>
              <a:rPr lang="fr-FR" sz="3200" dirty="0"/>
              <a:t>Formés et engagés dans la charte AAMF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0F112FF0-EE08-40B4-A7D2-48125D5B518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6992" y="379491"/>
            <a:ext cx="1695450" cy="914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303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604008-5803-4BBC-B0C9-A60CDA73F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76499"/>
            <a:ext cx="10887075" cy="4257675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r>
              <a:rPr lang="fr-FR" dirty="0"/>
              <a:t>Nous nous sommes formés : </a:t>
            </a:r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 jours de formation Chambre d’agriculture, … </a:t>
            </a:r>
          </a:p>
          <a:p>
            <a:r>
              <a:rPr lang="fr-FR" dirty="0"/>
              <a:t>Nous avons visité </a:t>
            </a:r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 sites de méthanisation agricole</a:t>
            </a:r>
          </a:p>
          <a:p>
            <a:r>
              <a:rPr lang="fr-FR" dirty="0"/>
              <a:t>Nous adhérons à l’Association des Agriculteurs Méthaniseurs de France (430 adhérents)</a:t>
            </a:r>
          </a:p>
          <a:p>
            <a:pPr lvl="1"/>
            <a:r>
              <a:rPr lang="fr-FR" sz="1800" dirty="0"/>
              <a:t>Nous tenons compte du retour d’expérience des agriculteurs-méthaniseurs en fonctionnement</a:t>
            </a:r>
          </a:p>
          <a:p>
            <a:pPr lvl="1"/>
            <a:r>
              <a:rPr lang="fr-FR" sz="1800" dirty="0"/>
              <a:t>Nous adhérons aux Valeurs de l’AAMF </a:t>
            </a:r>
          </a:p>
          <a:p>
            <a:pPr lvl="1"/>
            <a:r>
              <a:rPr lang="fr-FR" sz="1800" dirty="0"/>
              <a:t>Nous nous engageons dans la démarche d’amélioration continue : Charte AAMF</a:t>
            </a:r>
          </a:p>
          <a:p>
            <a:pPr lvl="1"/>
            <a:r>
              <a:rPr lang="fr-FR" sz="1800" dirty="0"/>
              <a:t>Nous continuons à nous former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E917994-C29A-4C46-8041-EBF83AD21B9A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Nous sommes conscients que nous nous lançons dans une Filière professionnelle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71F3198C-C8D2-4AFC-A248-C216D2ED9985}"/>
              </a:ext>
            </a:extLst>
          </p:cNvPr>
          <p:cNvSpPr txBox="1">
            <a:spLocks/>
          </p:cNvSpPr>
          <p:nvPr/>
        </p:nvSpPr>
        <p:spPr>
          <a:xfrm>
            <a:off x="228600" y="1757689"/>
            <a:ext cx="9477375" cy="523220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800" u="sng" dirty="0"/>
              <a:t>Maîtrise du projet par nous-même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0034AA-1DA4-474D-831C-7DC24C6BD9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37C97F-AB21-4B94-A01D-E44B4631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438" y="1046882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40348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FC75179-C610-4ACE-9270-9485BBE2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904"/>
            <a:ext cx="8514290" cy="3898816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fr-FR" sz="3000" u="sng" dirty="0"/>
              <a:t> </a:t>
            </a:r>
            <a:r>
              <a:rPr lang="fr-FR" sz="2800" u="sng" dirty="0"/>
              <a:t>Adéquation du projet au territoire </a:t>
            </a:r>
          </a:p>
          <a:p>
            <a:pPr lvl="2">
              <a:spcAft>
                <a:spcPts val="1800"/>
              </a:spcAft>
            </a:pPr>
            <a:r>
              <a:rPr lang="fr-FR" sz="1800" dirty="0"/>
              <a:t> Aux agricultrices et agriculteurs</a:t>
            </a:r>
          </a:p>
          <a:p>
            <a:pPr lvl="2">
              <a:spcAft>
                <a:spcPts val="1800"/>
              </a:spcAft>
            </a:pPr>
            <a:r>
              <a:rPr lang="fr-FR" sz="1800" dirty="0"/>
              <a:t> À l’exploitation ou aux exploitations </a:t>
            </a:r>
          </a:p>
          <a:p>
            <a:pPr lvl="2">
              <a:spcAft>
                <a:spcPts val="1800"/>
              </a:spcAft>
            </a:pPr>
            <a:r>
              <a:rPr lang="fr-FR" sz="1800" dirty="0"/>
              <a:t> Au territoire</a:t>
            </a:r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F6F5BD2B-9D05-405F-855D-1B965B12612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2"/>
          <a:stretch/>
        </p:blipFill>
        <p:spPr bwMode="auto">
          <a:xfrm>
            <a:off x="6429375" y="3038475"/>
            <a:ext cx="576262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06BCA52A-BC39-4AC1-85C8-E4DA75CA8673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Nous sommes conscients que nous nous lançons dans une Filière professionnelle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B3D7457-3367-4508-BA27-E68F0B8567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CE039B-8147-496E-906E-4A85AD105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438" y="1044285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9587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188991"/>
            <a:ext cx="8162807" cy="711200"/>
          </a:xfrm>
        </p:spPr>
        <p:txBody>
          <a:bodyPr>
            <a:noAutofit/>
          </a:bodyPr>
          <a:lstStyle/>
          <a:p>
            <a:r>
              <a:rPr lang="fr-FR" sz="3200" dirty="0"/>
              <a:t>Comme les 430 adhérents AAMF, </a:t>
            </a:r>
            <a:br>
              <a:rPr lang="fr-FR" sz="3200" dirty="0"/>
            </a:br>
            <a:r>
              <a:rPr lang="fr-FR" sz="3200" dirty="0"/>
              <a:t>nous adhérons aux valeurs de l’AAMF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 bwMode="auto">
          <a:xfrm>
            <a:off x="773359" y="1311243"/>
            <a:ext cx="8833098" cy="5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EBA276DC-9195-43FA-90A2-F19F879FC84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6992" y="379491"/>
            <a:ext cx="1695450" cy="914400"/>
          </a:xfrm>
          <a:prstGeom prst="rect">
            <a:avLst/>
          </a:prstGeom>
          <a:ln/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A4334718-055D-47AD-8DF8-E43ECE2DAA08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8368" y="1412776"/>
            <a:ext cx="2504840" cy="1450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9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B97A8-9EBD-4715-87AD-E8E615C0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21382-4CFE-4FFF-BC01-35D5ABBE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ANNEXES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86E49-6589-434D-9739-190F79BD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0B6954-BF2E-473C-B46F-4AD88893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</p:spTree>
    <p:extLst>
      <p:ext uri="{BB962C8B-B14F-4D97-AF65-F5344CB8AC3E}">
        <p14:creationId xmlns:p14="http://schemas.microsoft.com/office/powerpoint/2010/main" val="121287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3093" y="1812947"/>
            <a:ext cx="6232327" cy="4849122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HUMAIN :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solide d’agriculteurs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APPROVISIONNEMENT :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Autonomie en intrants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DIGESTAT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BIOGAZ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SITE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PROCESS  CONSTRUCTEUR </a:t>
            </a:r>
            <a:r>
              <a:rPr lang="fr-FR" sz="1400" dirty="0" err="1">
                <a:solidFill>
                  <a:srgbClr val="A0C64C"/>
                </a:solidFill>
              </a:rPr>
              <a:t>qualimétha</a:t>
            </a:r>
            <a:endParaRPr lang="fr-FR" sz="1400" dirty="0">
              <a:solidFill>
                <a:srgbClr val="A0C64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APPROPRIATION LOCALE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RENTABILITÉ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ADMINISTRATIF</a:t>
            </a:r>
          </a:p>
          <a:p>
            <a:pPr marL="400021" lvl="1" indent="0">
              <a:buNone/>
            </a:pPr>
            <a:r>
              <a:rPr lang="fr-FR" sz="1400" dirty="0">
                <a:solidFill>
                  <a:srgbClr val="A1CB46"/>
                </a:solidFill>
              </a:rPr>
              <a:t>9.1. JURIDIQUE (société, contrats)</a:t>
            </a:r>
          </a:p>
          <a:p>
            <a:pPr marL="400021" lvl="1" indent="0">
              <a:buNone/>
            </a:pPr>
            <a:r>
              <a:rPr lang="fr-FR" sz="1400" dirty="0">
                <a:solidFill>
                  <a:srgbClr val="A1CB46"/>
                </a:solidFill>
              </a:rPr>
              <a:t>9.2. SÉCURITÉ  ASSURANCES</a:t>
            </a:r>
          </a:p>
          <a:p>
            <a:pPr marL="400021" lvl="1" indent="0">
              <a:buNone/>
            </a:pPr>
            <a:r>
              <a:rPr lang="fr-FR" sz="1400" dirty="0">
                <a:solidFill>
                  <a:srgbClr val="A1CB46"/>
                </a:solidFill>
              </a:rPr>
              <a:t>9.3. RÉGLEMENTAIRE (PC, ICPE, Agrément sanitaire,…)</a:t>
            </a:r>
          </a:p>
          <a:p>
            <a:pPr marL="400021" lvl="1" indent="0">
              <a:buNone/>
            </a:pPr>
            <a:r>
              <a:rPr lang="fr-FR" sz="1400" dirty="0">
                <a:solidFill>
                  <a:srgbClr val="A1CB46"/>
                </a:solidFill>
              </a:rPr>
              <a:t>9.4. RACCORDEMENTS  CONTRATS D’ACHAT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rgbClr val="A0C64C"/>
                </a:solidFill>
              </a:rPr>
              <a:t>FINANCEMENT</a:t>
            </a:r>
          </a:p>
        </p:txBody>
      </p:sp>
      <p:sp>
        <p:nvSpPr>
          <p:cNvPr id="9" name="ZoneTexte 8"/>
          <p:cNvSpPr txBox="1"/>
          <p:nvPr/>
        </p:nvSpPr>
        <p:spPr>
          <a:xfrm rot="21196840">
            <a:off x="5457991" y="3945121"/>
            <a:ext cx="45062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 responsables et impliqués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Entourez vous de bons partenaires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BA9A34-3834-45B8-925B-718DD53D3522}"/>
              </a:ext>
            </a:extLst>
          </p:cNvPr>
          <p:cNvSpPr txBox="1"/>
          <p:nvPr/>
        </p:nvSpPr>
        <p:spPr>
          <a:xfrm>
            <a:off x="-3465" y="2557759"/>
            <a:ext cx="2216729" cy="715089"/>
          </a:xfrm>
          <a:prstGeom prst="roundRect">
            <a:avLst/>
          </a:prstGeom>
          <a:solidFill>
            <a:srgbClr val="E2EFD9"/>
          </a:solidFill>
          <a:ln w="7620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10 points d’attention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A214384-8FE1-4CAB-A083-1FCC4798F3E8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Nous sommes conscients que nous nous lançons dans une Filière professionnelle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211F964-A773-47F9-80D0-371C4FDA032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F38BD2-F598-4D5B-B47A-04A9C769E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438" y="1044285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9053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75AB7-330B-4BE2-B26A-FAD0A5683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084"/>
          <a:stretch/>
        </p:blipFill>
        <p:spPr bwMode="auto">
          <a:xfrm>
            <a:off x="478799" y="493935"/>
            <a:ext cx="4640135" cy="173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73FAF34-7A6D-4058-AAF0-702325A9CBDB}"/>
              </a:ext>
            </a:extLst>
          </p:cNvPr>
          <p:cNvGrpSpPr/>
          <p:nvPr/>
        </p:nvGrpSpPr>
        <p:grpSpPr>
          <a:xfrm>
            <a:off x="5886450" y="328600"/>
            <a:ext cx="5154903" cy="4451908"/>
            <a:chOff x="416367" y="2300954"/>
            <a:chExt cx="5154902" cy="4451909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880BFE63-5433-4254-9922-C8B024AF9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2300954"/>
              <a:ext cx="2436248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1- Accès au site</a:t>
              </a:r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597E8796-C7F1-49D2-9741-21D19AC20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2754331"/>
              <a:ext cx="3626168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2- Réception des matières</a:t>
              </a:r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875B9D7E-A227-49D9-B40D-E45F50FE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3661085"/>
              <a:ext cx="3149972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4- Gestion du biogaz</a:t>
              </a: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2A03E4D9-0376-4DED-B922-6FD6C2587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3207708"/>
              <a:ext cx="266429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3- Suivi du process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AF35C50B-C5E3-43BD-BFD6-7B5C04AB5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4114462"/>
              <a:ext cx="3149972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5- Gestion du digestat</a:t>
              </a: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8F02270B-C976-4846-82E0-1C4762E01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5927969"/>
              <a:ext cx="3362668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9- Entretien et propreté</a:t>
              </a:r>
            </a:p>
          </p:txBody>
        </p:sp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55F8E7A8-3498-49F9-9810-A7A6C4D34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5474593"/>
              <a:ext cx="197366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8- Formation</a:t>
              </a:r>
            </a:p>
          </p:txBody>
        </p:sp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83856BFD-BB1D-4031-A621-CFDF04B6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4567840"/>
              <a:ext cx="5154902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6- Prévention et gestion des risques</a:t>
              </a: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2B96E37C-1DAE-4C74-924A-D3C70E934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5021216"/>
              <a:ext cx="2448272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7- Maintenance</a:t>
              </a:r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id="{96FC814C-CEAC-4C0B-A5AC-9A7599504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67" y="6381350"/>
              <a:ext cx="3082540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 marL="742950" indent="-285750" eaLnBrk="0" hangingPunct="0">
                <a:spcBef>
                  <a:spcPts val="7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 marL="1143000" indent="-228600" eaLnBrk="0" hangingPunct="0">
                <a:spcBef>
                  <a:spcPts val="600"/>
                </a:spcBef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 marL="1600200" indent="-228600" eaLnBrk="0" hangingPunct="0">
                <a:spcBef>
                  <a:spcPts val="5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 marL="2057400" indent="-228600" eaLnBrk="0" hangingPunct="0">
                <a:spcBef>
                  <a:spcPts val="500"/>
                </a:spcBef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87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>
                  <a:srgbClr val="009139"/>
                </a:buClr>
                <a:buNone/>
              </a:pPr>
              <a:r>
                <a:rPr lang="fr-FR" altLang="fr-FR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10- Image de la filière</a:t>
              </a:r>
            </a:p>
          </p:txBody>
        </p:sp>
      </p:grpSp>
      <p:sp>
        <p:nvSpPr>
          <p:cNvPr id="17" name="Rectangle 12">
            <a:extLst>
              <a:ext uri="{FF2B5EF4-FFF2-40B4-BE49-F238E27FC236}">
                <a16:creationId xmlns:a16="http://schemas.microsoft.com/office/drawing/2014/main" id="{6EBF310B-00AD-4373-BDF5-52644D57A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47" y="2601029"/>
            <a:ext cx="54973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latin typeface="+mj-lt"/>
                <a:ea typeface="+mj-ea"/>
                <a:cs typeface="+mj-cs"/>
              </a:rPr>
              <a:t>Charte AAMF : </a:t>
            </a:r>
          </a:p>
          <a:p>
            <a:pPr lvl="0" algn="ctr"/>
            <a:endParaRPr lang="fr-FR" sz="1600" b="1" dirty="0">
              <a:solidFill>
                <a:srgbClr val="008000"/>
              </a:solidFill>
              <a:latin typeface="+mj-lt"/>
            </a:endParaRPr>
          </a:p>
          <a:p>
            <a:pPr lvl="0" algn="ctr"/>
            <a:r>
              <a:rPr lang="fr-FR" sz="3600" b="1" dirty="0">
                <a:solidFill>
                  <a:srgbClr val="008000"/>
                </a:solidFill>
                <a:latin typeface="+mj-lt"/>
              </a:rPr>
              <a:t>10</a:t>
            </a:r>
            <a:r>
              <a:rPr lang="fr-FR" sz="1600" b="1" dirty="0">
                <a:solidFill>
                  <a:srgbClr val="008000"/>
                </a:solidFill>
                <a:latin typeface="+mj-lt"/>
              </a:rPr>
              <a:t> correspondants Charte AAMF </a:t>
            </a:r>
          </a:p>
          <a:p>
            <a:pPr lvl="0" algn="ctr"/>
            <a:r>
              <a:rPr lang="fr-FR" sz="1600" b="1" dirty="0">
                <a:solidFill>
                  <a:srgbClr val="008000"/>
                </a:solidFill>
                <a:latin typeface="+mj-lt"/>
              </a:rPr>
              <a:t>Accompagnent leurs collègues dans la mise en place  </a:t>
            </a:r>
          </a:p>
        </p:txBody>
      </p:sp>
      <p:pic>
        <p:nvPicPr>
          <p:cNvPr id="18" name="Picture 2" descr="C:\Users\berhaulh86d\AppData\Local\Temp\Assemble056.jpg">
            <a:extLst>
              <a:ext uri="{FF2B5EF4-FFF2-40B4-BE49-F238E27FC236}">
                <a16:creationId xmlns:a16="http://schemas.microsoft.com/office/drawing/2014/main" id="{90882A5F-E35F-407E-A9EA-2530C58E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89" y="4867927"/>
            <a:ext cx="2877662" cy="19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8D4C0D9-4106-4AA5-92B5-610AD74AC82A}"/>
              </a:ext>
            </a:extLst>
          </p:cNvPr>
          <p:cNvSpPr txBox="1"/>
          <p:nvPr/>
        </p:nvSpPr>
        <p:spPr>
          <a:xfrm>
            <a:off x="663178" y="4858464"/>
            <a:ext cx="5432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dirty="0"/>
              <a:t>Être correspondant charte, c’est :</a:t>
            </a:r>
          </a:p>
          <a:p>
            <a:pPr lvl="0"/>
            <a:endParaRPr lang="fr-FR" sz="1200" dirty="0"/>
          </a:p>
          <a:p>
            <a:pPr lvl="0"/>
            <a:r>
              <a:rPr lang="fr-FR" sz="1200" dirty="0"/>
              <a:t>- Partager avec mes collègues mon expérience et les méthodes mises en œuvre sur mon installation pour être en conformité avec la charte</a:t>
            </a:r>
          </a:p>
          <a:p>
            <a:endParaRPr lang="fr-FR" sz="1200" dirty="0"/>
          </a:p>
          <a:p>
            <a:pPr lvl="0"/>
            <a:r>
              <a:rPr lang="fr-FR" sz="1200" dirty="0"/>
              <a:t>- Rencontrer et accompagner mes collègues pour les aider à préparer leur audit.</a:t>
            </a:r>
          </a:p>
          <a:p>
            <a:endParaRPr lang="fr-FR" sz="1200" dirty="0"/>
          </a:p>
          <a:p>
            <a:r>
              <a:rPr lang="fr-FR" sz="1200" dirty="0"/>
              <a:t>- Rester en veille et à l’écoute des besoins du terrain et faire remonter les informations au groupe de travail charte.</a:t>
            </a:r>
          </a:p>
        </p:txBody>
      </p:sp>
    </p:spTree>
    <p:extLst>
      <p:ext uri="{BB962C8B-B14F-4D97-AF65-F5344CB8AC3E}">
        <p14:creationId xmlns:p14="http://schemas.microsoft.com/office/powerpoint/2010/main" val="23823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CDA8D1-C05C-45BD-9CB9-936DBCDD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28591"/>
            <a:ext cx="5562600" cy="691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C:\Users\berhaulh86d\AppData\Local\Temp\LOGO A.jpg">
            <a:extLst>
              <a:ext uri="{FF2B5EF4-FFF2-40B4-BE49-F238E27FC236}">
                <a16:creationId xmlns:a16="http://schemas.microsoft.com/office/drawing/2014/main" id="{35F7060A-F840-4630-A117-C63EFCD29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7" y="196601"/>
            <a:ext cx="1753767" cy="12398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BD4106BF-408D-43A4-9256-56BCF7C0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6" y="3506365"/>
            <a:ext cx="63539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latin typeface="+mj-lt"/>
                <a:ea typeface="+mj-ea"/>
                <a:cs typeface="+mj-cs"/>
              </a:rPr>
              <a:t>Charte AAMF : </a:t>
            </a:r>
          </a:p>
          <a:p>
            <a:pPr lvl="0" algn="ctr"/>
            <a:endParaRPr lang="fr-FR" sz="1600" b="1" dirty="0">
              <a:solidFill>
                <a:srgbClr val="008000"/>
              </a:solidFill>
              <a:latin typeface="+mj-lt"/>
            </a:endParaRPr>
          </a:p>
          <a:p>
            <a:pPr lvl="0" algn="ctr"/>
            <a:r>
              <a:rPr lang="fr-FR" sz="1600" b="1" dirty="0">
                <a:solidFill>
                  <a:srgbClr val="008000"/>
                </a:solidFill>
                <a:latin typeface="+mj-lt"/>
              </a:rPr>
              <a:t>Audits externes </a:t>
            </a:r>
            <a:r>
              <a:rPr lang="fr-FR" sz="1600" b="1" dirty="0" err="1">
                <a:solidFill>
                  <a:srgbClr val="008000"/>
                </a:solidFill>
                <a:latin typeface="+mj-lt"/>
              </a:rPr>
              <a:t>ches</a:t>
            </a:r>
            <a:r>
              <a:rPr lang="fr-FR" sz="1600" b="1" dirty="0">
                <a:solidFill>
                  <a:srgbClr val="008000"/>
                </a:solidFill>
                <a:latin typeface="+mj-lt"/>
              </a:rPr>
              <a:t> les adhérents </a:t>
            </a:r>
          </a:p>
          <a:p>
            <a:pPr lvl="0" algn="ctr"/>
            <a:r>
              <a:rPr lang="fr-FR" sz="1600" b="1" dirty="0">
                <a:solidFill>
                  <a:srgbClr val="008000"/>
                </a:solidFill>
                <a:latin typeface="+mj-lt"/>
              </a:rPr>
              <a:t>par 2 Organismes certificateurs indépendants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9286AD-5378-4F90-A654-6D823AA71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084"/>
          <a:stretch/>
        </p:blipFill>
        <p:spPr bwMode="auto">
          <a:xfrm>
            <a:off x="478799" y="465360"/>
            <a:ext cx="4640135" cy="173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</TotalTime>
  <Words>369</Words>
  <Application>Microsoft Office PowerPoint</Application>
  <PresentationFormat>Grand écran</PresentationFormat>
  <Paragraphs>74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Comme les 430 adhérents AAMF,  nous adhérons aux valeurs de l’AAMF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Yvonnick Bossy</dc:creator>
  <cp:lastModifiedBy>Hélène BERHAULT</cp:lastModifiedBy>
  <cp:revision>122</cp:revision>
  <cp:lastPrinted>2021-06-16T14:26:15Z</cp:lastPrinted>
  <dcterms:created xsi:type="dcterms:W3CDTF">2021-02-09T14:12:14Z</dcterms:created>
  <dcterms:modified xsi:type="dcterms:W3CDTF">2021-11-04T11:38:26Z</dcterms:modified>
</cp:coreProperties>
</file>