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2" r:id="rId3"/>
    <p:sldId id="263" r:id="rId4"/>
    <p:sldId id="291" r:id="rId5"/>
    <p:sldId id="266" r:id="rId6"/>
    <p:sldId id="268" r:id="rId7"/>
    <p:sldId id="269" r:id="rId8"/>
    <p:sldId id="270"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150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23DB8E3-1F59-4C1F-BA92-34C76C091827}" type="datetimeFigureOut">
              <a:rPr lang="fr-FR" smtClean="0"/>
              <a:t>10/12/2019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3541919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23DB8E3-1F59-4C1F-BA92-34C76C091827}" type="datetimeFigureOut">
              <a:rPr lang="fr-FR" smtClean="0"/>
              <a:t>10/12/2019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1878665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23DB8E3-1F59-4C1F-BA92-34C76C091827}" type="datetimeFigureOut">
              <a:rPr lang="fr-FR" smtClean="0"/>
              <a:t>10/12/2019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302529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23DB8E3-1F59-4C1F-BA92-34C76C091827}" type="datetimeFigureOut">
              <a:rPr lang="fr-FR" smtClean="0"/>
              <a:t>10/12/2019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21431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23DB8E3-1F59-4C1F-BA92-34C76C091827}" type="datetimeFigureOut">
              <a:rPr lang="fr-FR" smtClean="0"/>
              <a:t>10/12/2019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3928256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23DB8E3-1F59-4C1F-BA92-34C76C091827}" type="datetimeFigureOut">
              <a:rPr lang="fr-FR" smtClean="0"/>
              <a:t>10/12/2019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1233328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23DB8E3-1F59-4C1F-BA92-34C76C091827}" type="datetimeFigureOut">
              <a:rPr lang="fr-FR" smtClean="0"/>
              <a:t>10/12/2019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298366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23DB8E3-1F59-4C1F-BA92-34C76C091827}" type="datetimeFigureOut">
              <a:rPr lang="fr-FR" smtClean="0"/>
              <a:t>10/12/2019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2206829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DB8E3-1F59-4C1F-BA92-34C76C091827}" type="datetimeFigureOut">
              <a:rPr lang="fr-FR" smtClean="0"/>
              <a:t>10/12/2019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627523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23DB8E3-1F59-4C1F-BA92-34C76C091827}" type="datetimeFigureOut">
              <a:rPr lang="fr-FR" smtClean="0"/>
              <a:t>10/12/2019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1781441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23DB8E3-1F59-4C1F-BA92-34C76C091827}" type="datetimeFigureOut">
              <a:rPr lang="fr-FR" smtClean="0"/>
              <a:t>10/12/2019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B4DC29B-111A-41FC-8DDD-E72C294BCAF6}" type="slidenum">
              <a:rPr lang="fr-FR" smtClean="0"/>
              <a:t>‹N°›</a:t>
            </a:fld>
            <a:endParaRPr lang="fr-FR"/>
          </a:p>
        </p:txBody>
      </p:sp>
    </p:spTree>
    <p:extLst>
      <p:ext uri="{BB962C8B-B14F-4D97-AF65-F5344CB8AC3E}">
        <p14:creationId xmlns:p14="http://schemas.microsoft.com/office/powerpoint/2010/main" val="337441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DB8E3-1F59-4C1F-BA92-34C76C091827}" type="datetimeFigureOut">
              <a:rPr lang="fr-FR" smtClean="0"/>
              <a:t>10/12/2019</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4DC29B-111A-41FC-8DDD-E72C294BCAF6}" type="slidenum">
              <a:rPr lang="fr-FR" smtClean="0"/>
              <a:t>‹N°›</a:t>
            </a:fld>
            <a:endParaRPr lang="fr-FR"/>
          </a:p>
        </p:txBody>
      </p:sp>
    </p:spTree>
    <p:extLst>
      <p:ext uri="{BB962C8B-B14F-4D97-AF65-F5344CB8AC3E}">
        <p14:creationId xmlns:p14="http://schemas.microsoft.com/office/powerpoint/2010/main" val="1930266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3">
            <a:extLst>
              <a:ext uri="{FF2B5EF4-FFF2-40B4-BE49-F238E27FC236}">
                <a16:creationId xmlns:a16="http://schemas.microsoft.com/office/drawing/2014/main" id="{4FA96253-1676-432E-AD47-E79710E0BA40}"/>
              </a:ext>
            </a:extLst>
          </p:cNvPr>
          <p:cNvSpPr>
            <a:spLocks noGrp="1" noChangeArrowheads="1"/>
          </p:cNvSpPr>
          <p:nvPr>
            <p:ph type="ctrTitle"/>
          </p:nvPr>
        </p:nvSpPr>
        <p:spPr/>
        <p:txBody>
          <a:bodyPr>
            <a:normAutofit fontScale="90000"/>
          </a:bodyPr>
          <a:lstStyle/>
          <a:p>
            <a:pPr eaLnBrk="1" hangingPunct="1"/>
            <a:r>
              <a:rPr lang="fr-FR" altLang="fr-FR"/>
              <a:t>Principes de réalisation de </a:t>
            </a:r>
            <a:br>
              <a:rPr lang="fr-FR" altLang="fr-FR"/>
            </a:br>
            <a:r>
              <a:rPr lang="fr-FR" altLang="fr-FR"/>
              <a:t>ce document unique</a:t>
            </a:r>
          </a:p>
        </p:txBody>
      </p:sp>
      <p:sp>
        <p:nvSpPr>
          <p:cNvPr id="5" name="Sous-titre 4">
            <a:extLst>
              <a:ext uri="{FF2B5EF4-FFF2-40B4-BE49-F238E27FC236}">
                <a16:creationId xmlns:a16="http://schemas.microsoft.com/office/drawing/2014/main" id="{7927AE50-870D-4C8A-8B02-6DE3A919401D}"/>
              </a:ext>
            </a:extLst>
          </p:cNvPr>
          <p:cNvSpPr>
            <a:spLocks noGrp="1"/>
          </p:cNvSpPr>
          <p:nvPr>
            <p:ph type="subTitle" idx="1"/>
          </p:nvPr>
        </p:nvSpPr>
        <p:spPr/>
        <p:txBody>
          <a:bodyPr rtlCol="0">
            <a:normAutofit/>
          </a:bodyPr>
          <a:lstStyle/>
          <a:p>
            <a:pPr eaLnBrk="1" fontAlgn="auto" hangingPunct="1">
              <a:spcAft>
                <a:spcPts val="0"/>
              </a:spcAft>
              <a:defRPr/>
            </a:pPr>
            <a:r>
              <a:rPr lang="fr-FR" dirty="0"/>
              <a:t>Règle de l’évaluation</a:t>
            </a:r>
          </a:p>
          <a:p>
            <a:pPr eaLnBrk="1" fontAlgn="auto" hangingPunct="1">
              <a:spcAft>
                <a:spcPts val="0"/>
              </a:spcAft>
              <a:defRPr/>
            </a:pPr>
            <a:r>
              <a:rPr lang="fr-FR" dirty="0"/>
              <a:t>Règles générales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a:extLst>
              <a:ext uri="{FF2B5EF4-FFF2-40B4-BE49-F238E27FC236}">
                <a16:creationId xmlns:a16="http://schemas.microsoft.com/office/drawing/2014/main" id="{D9B529FE-E3D5-4EF9-8136-AF43EEBA8D5F}"/>
              </a:ext>
            </a:extLst>
          </p:cNvPr>
          <p:cNvSpPr>
            <a:spLocks noGrp="1" noChangeArrowheads="1"/>
          </p:cNvSpPr>
          <p:nvPr>
            <p:ph type="title"/>
          </p:nvPr>
        </p:nvSpPr>
        <p:spPr/>
        <p:txBody>
          <a:bodyPr/>
          <a:lstStyle/>
          <a:p>
            <a:pPr eaLnBrk="1" hangingPunct="1"/>
            <a:r>
              <a:rPr lang="fr-FR" altLang="fr-FR"/>
              <a:t>L’évaluation </a:t>
            </a:r>
          </a:p>
        </p:txBody>
      </p:sp>
      <p:sp>
        <p:nvSpPr>
          <p:cNvPr id="8195" name="Espace réservé du contenu 2">
            <a:extLst>
              <a:ext uri="{FF2B5EF4-FFF2-40B4-BE49-F238E27FC236}">
                <a16:creationId xmlns:a16="http://schemas.microsoft.com/office/drawing/2014/main" id="{8AB56D32-B1ED-4D20-8B0E-138A961319E5}"/>
              </a:ext>
            </a:extLst>
          </p:cNvPr>
          <p:cNvSpPr>
            <a:spLocks noGrp="1"/>
          </p:cNvSpPr>
          <p:nvPr>
            <p:ph sz="half" idx="2"/>
          </p:nvPr>
        </p:nvSpPr>
        <p:spPr>
          <a:xfrm>
            <a:off x="914400" y="2708275"/>
            <a:ext cx="3644900" cy="3168650"/>
          </a:xfrm>
          <a:ln w="6350">
            <a:solidFill>
              <a:srgbClr val="006600"/>
            </a:solidFill>
            <a:miter lim="800000"/>
            <a:headEnd/>
            <a:tailEnd/>
          </a:ln>
        </p:spPr>
        <p:txBody>
          <a:bodyPr/>
          <a:lstStyle/>
          <a:p>
            <a:pPr eaLnBrk="1" hangingPunct="1"/>
            <a:r>
              <a:rPr lang="fr-FR" altLang="fr-FR" dirty="0"/>
              <a:t>Hiérarchiser le danger </a:t>
            </a:r>
          </a:p>
          <a:p>
            <a:pPr marL="914400" lvl="1" indent="-457200" eaLnBrk="1" hangingPunct="1">
              <a:buFont typeface="Calibri" panose="020F0502020204030204" pitchFamily="34" charset="0"/>
              <a:buAutoNum type="arabicPeriod"/>
            </a:pPr>
            <a:r>
              <a:rPr lang="fr-FR" altLang="fr-FR" dirty="0"/>
              <a:t>Stress</a:t>
            </a:r>
          </a:p>
          <a:p>
            <a:pPr marL="914400" lvl="1" indent="-457200" eaLnBrk="1" hangingPunct="1">
              <a:buFont typeface="Calibri" panose="020F0502020204030204" pitchFamily="34" charset="0"/>
              <a:buAutoNum type="arabicPeriod"/>
            </a:pPr>
            <a:r>
              <a:rPr lang="fr-FR" altLang="fr-FR" dirty="0"/>
              <a:t>Désagréable</a:t>
            </a:r>
          </a:p>
          <a:p>
            <a:pPr marL="914400" lvl="1" indent="-457200" eaLnBrk="1" hangingPunct="1">
              <a:buFont typeface="Calibri" panose="020F0502020204030204" pitchFamily="34" charset="0"/>
              <a:buAutoNum type="arabicPeriod"/>
            </a:pPr>
            <a:r>
              <a:rPr lang="fr-FR" altLang="fr-FR" dirty="0"/>
              <a:t>Sans arrêt de travail</a:t>
            </a:r>
          </a:p>
          <a:p>
            <a:pPr marL="914400" lvl="1" indent="-457200" eaLnBrk="1" hangingPunct="1">
              <a:buFont typeface="Calibri" panose="020F0502020204030204" pitchFamily="34" charset="0"/>
              <a:buAutoNum type="arabicPeriod"/>
            </a:pPr>
            <a:r>
              <a:rPr lang="fr-FR" altLang="fr-FR" dirty="0"/>
              <a:t>Avec arrêt de travail</a:t>
            </a:r>
          </a:p>
          <a:p>
            <a:pPr marL="914400" lvl="1" indent="-457200" eaLnBrk="1" hangingPunct="1">
              <a:buFont typeface="Calibri" panose="020F0502020204030204" pitchFamily="34" charset="0"/>
              <a:buAutoNum type="arabicPeriod"/>
            </a:pPr>
            <a:r>
              <a:rPr lang="fr-FR" altLang="fr-FR" dirty="0"/>
              <a:t>Avec incapacité </a:t>
            </a:r>
          </a:p>
          <a:p>
            <a:pPr marL="914400" lvl="1" indent="-457200" eaLnBrk="1" hangingPunct="1">
              <a:buFont typeface="Calibri" panose="020F0502020204030204" pitchFamily="34" charset="0"/>
              <a:buAutoNum type="arabicPeriod"/>
            </a:pPr>
            <a:r>
              <a:rPr lang="fr-FR" altLang="fr-FR" dirty="0"/>
              <a:t>Mortel</a:t>
            </a:r>
          </a:p>
        </p:txBody>
      </p:sp>
      <p:sp>
        <p:nvSpPr>
          <p:cNvPr id="8196" name="Espace réservé du texte 5">
            <a:extLst>
              <a:ext uri="{FF2B5EF4-FFF2-40B4-BE49-F238E27FC236}">
                <a16:creationId xmlns:a16="http://schemas.microsoft.com/office/drawing/2014/main" id="{53757DE8-1A7B-4F7C-9A84-52FD098E7BA4}"/>
              </a:ext>
            </a:extLst>
          </p:cNvPr>
          <p:cNvSpPr>
            <a:spLocks noGrp="1"/>
          </p:cNvSpPr>
          <p:nvPr>
            <p:ph type="body" sz="quarter" idx="3"/>
          </p:nvPr>
        </p:nvSpPr>
        <p:spPr>
          <a:xfrm>
            <a:off x="1392238" y="1997075"/>
            <a:ext cx="6635750" cy="495300"/>
          </a:xfrm>
          <a:ln w="6350">
            <a:solidFill>
              <a:srgbClr val="006600"/>
            </a:solidFill>
            <a:miter lim="800000"/>
            <a:headEnd/>
            <a:tailEnd/>
          </a:ln>
        </p:spPr>
        <p:txBody>
          <a:bodyPr/>
          <a:lstStyle/>
          <a:p>
            <a:pPr algn="ctr" eaLnBrk="1" hangingPunct="1"/>
            <a:r>
              <a:rPr lang="fr-FR" altLang="fr-FR"/>
              <a:t>Risques = Danger X Exposition </a:t>
            </a:r>
          </a:p>
        </p:txBody>
      </p:sp>
      <p:sp>
        <p:nvSpPr>
          <p:cNvPr id="8197" name="Espace réservé du contenu 6">
            <a:extLst>
              <a:ext uri="{FF2B5EF4-FFF2-40B4-BE49-F238E27FC236}">
                <a16:creationId xmlns:a16="http://schemas.microsoft.com/office/drawing/2014/main" id="{DC92E688-BF43-4F72-98A8-19B66291B56E}"/>
              </a:ext>
            </a:extLst>
          </p:cNvPr>
          <p:cNvSpPr>
            <a:spLocks noGrp="1"/>
          </p:cNvSpPr>
          <p:nvPr>
            <p:ph sz="quarter" idx="4"/>
          </p:nvPr>
        </p:nvSpPr>
        <p:spPr>
          <a:xfrm>
            <a:off x="4932363" y="2708275"/>
            <a:ext cx="3646487" cy="3168650"/>
          </a:xfrm>
          <a:ln w="6350">
            <a:solidFill>
              <a:srgbClr val="006600"/>
            </a:solidFill>
            <a:miter lim="800000"/>
            <a:headEnd/>
            <a:tailEnd/>
          </a:ln>
        </p:spPr>
        <p:txBody>
          <a:bodyPr/>
          <a:lstStyle/>
          <a:p>
            <a:pPr eaLnBrk="1" hangingPunct="1"/>
            <a:r>
              <a:rPr lang="fr-FR" altLang="fr-FR" dirty="0"/>
              <a:t>Évaluer l’exposition</a:t>
            </a:r>
          </a:p>
          <a:p>
            <a:pPr marL="914400" lvl="1" indent="-457200" eaLnBrk="1" hangingPunct="1">
              <a:buFont typeface="Calibri" panose="020F0502020204030204" pitchFamily="34" charset="0"/>
              <a:buAutoNum type="arabicPeriod"/>
            </a:pPr>
            <a:r>
              <a:rPr lang="fr-FR" altLang="fr-FR" dirty="0"/>
              <a:t>Pluriannuel</a:t>
            </a:r>
          </a:p>
          <a:p>
            <a:pPr marL="914400" lvl="1" indent="-457200" eaLnBrk="1" hangingPunct="1">
              <a:buFont typeface="Calibri" panose="020F0502020204030204" pitchFamily="34" charset="0"/>
              <a:buAutoNum type="arabicPeriod"/>
            </a:pPr>
            <a:r>
              <a:rPr lang="fr-FR" altLang="fr-FR" dirty="0"/>
              <a:t>Annuel</a:t>
            </a:r>
          </a:p>
          <a:p>
            <a:pPr marL="914400" lvl="1" indent="-457200" eaLnBrk="1" hangingPunct="1">
              <a:buFont typeface="Calibri" panose="020F0502020204030204" pitchFamily="34" charset="0"/>
              <a:buAutoNum type="arabicPeriod"/>
            </a:pPr>
            <a:r>
              <a:rPr lang="fr-FR" altLang="fr-FR" dirty="0"/>
              <a:t>Trimestriel</a:t>
            </a:r>
          </a:p>
          <a:p>
            <a:pPr marL="914400" lvl="1" indent="-457200" eaLnBrk="1" hangingPunct="1">
              <a:buFont typeface="Calibri" panose="020F0502020204030204" pitchFamily="34" charset="0"/>
              <a:buAutoNum type="arabicPeriod"/>
            </a:pPr>
            <a:r>
              <a:rPr lang="fr-FR" altLang="fr-FR" dirty="0"/>
              <a:t>Mensuel</a:t>
            </a:r>
          </a:p>
          <a:p>
            <a:pPr marL="914400" lvl="1" indent="-457200" eaLnBrk="1" hangingPunct="1">
              <a:buFont typeface="Calibri" panose="020F0502020204030204" pitchFamily="34" charset="0"/>
              <a:buAutoNum type="arabicPeriod"/>
            </a:pPr>
            <a:r>
              <a:rPr lang="fr-FR" altLang="fr-FR" dirty="0"/>
              <a:t>Hebdomadaire</a:t>
            </a:r>
          </a:p>
          <a:p>
            <a:pPr marL="914400" lvl="1" indent="-457200" eaLnBrk="1" hangingPunct="1">
              <a:buFont typeface="Calibri" panose="020F0502020204030204" pitchFamily="34" charset="0"/>
              <a:buAutoNum type="arabicPeriod"/>
            </a:pPr>
            <a:r>
              <a:rPr lang="fr-FR" altLang="fr-FR" dirty="0"/>
              <a:t>Journalier</a:t>
            </a:r>
          </a:p>
          <a:p>
            <a:pPr marL="914400" lvl="1" indent="-457200" eaLnBrk="1" hangingPunct="1">
              <a:buFont typeface="Calibri" panose="020F0502020204030204" pitchFamily="34" charset="0"/>
              <a:buAutoNum type="arabicPeriod"/>
            </a:pPr>
            <a:endParaRPr lang="fr-FR" altLang="fr-FR" dirty="0"/>
          </a:p>
          <a:p>
            <a:pPr marL="914400" lvl="1" indent="-457200" eaLnBrk="1" hangingPunct="1">
              <a:buFont typeface="Calibri" panose="020F0502020204030204" pitchFamily="34" charset="0"/>
              <a:buAutoNum type="arabicPeriod"/>
            </a:pPr>
            <a:endParaRPr lang="fr-FR" altLang="fr-FR" dirty="0"/>
          </a:p>
        </p:txBody>
      </p:sp>
      <p:sp>
        <p:nvSpPr>
          <p:cNvPr id="4" name="Espace réservé du numéro de diapositive 3">
            <a:extLst>
              <a:ext uri="{FF2B5EF4-FFF2-40B4-BE49-F238E27FC236}">
                <a16:creationId xmlns:a16="http://schemas.microsoft.com/office/drawing/2014/main" id="{D77C4780-BC54-42CB-BE85-890D8CAA4A5D}"/>
              </a:ext>
            </a:extLst>
          </p:cNvPr>
          <p:cNvSpPr>
            <a:spLocks noGrp="1"/>
          </p:cNvSpPr>
          <p:nvPr>
            <p:ph type="sldNum" sz="quarter" idx="12"/>
          </p:nvPr>
        </p:nvSpPr>
        <p:spPr>
          <a:xfrm>
            <a:off x="3124200" y="6356350"/>
            <a:ext cx="2895600" cy="365125"/>
          </a:xfrm>
        </p:spPr>
        <p:txBody>
          <a:bodyPr/>
          <a:lstStyle/>
          <a:p>
            <a:pPr algn="ctr">
              <a:defRPr/>
            </a:pPr>
            <a:fld id="{B36ABFB0-EA20-417A-82DC-D16197D3D702}" type="slidenum">
              <a:rPr lang="fr-FR"/>
              <a:pPr algn="ctr">
                <a:defRPr/>
              </a:pPr>
              <a:t>2</a:t>
            </a:fld>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7">
            <a:extLst>
              <a:ext uri="{FF2B5EF4-FFF2-40B4-BE49-F238E27FC236}">
                <a16:creationId xmlns:a16="http://schemas.microsoft.com/office/drawing/2014/main" id="{050E6673-7658-4474-9D13-F73218BCFD95}"/>
              </a:ext>
            </a:extLst>
          </p:cNvPr>
          <p:cNvSpPr>
            <a:spLocks noGrp="1" noChangeArrowheads="1"/>
          </p:cNvSpPr>
          <p:nvPr>
            <p:ph type="title"/>
          </p:nvPr>
        </p:nvSpPr>
        <p:spPr/>
        <p:txBody>
          <a:bodyPr/>
          <a:lstStyle/>
          <a:p>
            <a:pPr eaLnBrk="1" hangingPunct="1"/>
            <a:r>
              <a:rPr lang="fr-FR" altLang="fr-FR"/>
              <a:t>Evaluer</a:t>
            </a:r>
          </a:p>
        </p:txBody>
      </p:sp>
      <p:graphicFrame>
        <p:nvGraphicFramePr>
          <p:cNvPr id="10" name="Espace réservé du contenu 9">
            <a:extLst>
              <a:ext uri="{FF2B5EF4-FFF2-40B4-BE49-F238E27FC236}">
                <a16:creationId xmlns:a16="http://schemas.microsoft.com/office/drawing/2014/main" id="{BECC7554-654C-40C1-A680-1E1CEDB76853}"/>
              </a:ext>
            </a:extLst>
          </p:cNvPr>
          <p:cNvGraphicFramePr>
            <a:graphicFrameLocks noGrp="1"/>
          </p:cNvGraphicFramePr>
          <p:nvPr>
            <p:ph idx="1"/>
          </p:nvPr>
        </p:nvGraphicFramePr>
        <p:xfrm>
          <a:off x="827088" y="1916113"/>
          <a:ext cx="7693028" cy="4310061"/>
        </p:xfrm>
        <a:graphic>
          <a:graphicData uri="http://schemas.openxmlformats.org/drawingml/2006/table">
            <a:tbl>
              <a:tblPr firstRow="1" bandRow="1">
                <a:tableStyleId>{5C22544A-7EE6-4342-B048-85BDC9FD1C3A}</a:tableStyleId>
              </a:tblPr>
              <a:tblGrid>
                <a:gridCol w="1224632">
                  <a:extLst>
                    <a:ext uri="{9D8B030D-6E8A-4147-A177-3AD203B41FA5}">
                      <a16:colId xmlns:a16="http://schemas.microsoft.com/office/drawing/2014/main" val="20000"/>
                    </a:ext>
                  </a:extLst>
                </a:gridCol>
                <a:gridCol w="973376">
                  <a:extLst>
                    <a:ext uri="{9D8B030D-6E8A-4147-A177-3AD203B41FA5}">
                      <a16:colId xmlns:a16="http://schemas.microsoft.com/office/drawing/2014/main" val="20001"/>
                    </a:ext>
                  </a:extLst>
                </a:gridCol>
                <a:gridCol w="1099004">
                  <a:extLst>
                    <a:ext uri="{9D8B030D-6E8A-4147-A177-3AD203B41FA5}">
                      <a16:colId xmlns:a16="http://schemas.microsoft.com/office/drawing/2014/main" val="20002"/>
                    </a:ext>
                  </a:extLst>
                </a:gridCol>
                <a:gridCol w="1099004">
                  <a:extLst>
                    <a:ext uri="{9D8B030D-6E8A-4147-A177-3AD203B41FA5}">
                      <a16:colId xmlns:a16="http://schemas.microsoft.com/office/drawing/2014/main" val="20003"/>
                    </a:ext>
                  </a:extLst>
                </a:gridCol>
                <a:gridCol w="1099004">
                  <a:extLst>
                    <a:ext uri="{9D8B030D-6E8A-4147-A177-3AD203B41FA5}">
                      <a16:colId xmlns:a16="http://schemas.microsoft.com/office/drawing/2014/main" val="20004"/>
                    </a:ext>
                  </a:extLst>
                </a:gridCol>
                <a:gridCol w="1099004">
                  <a:extLst>
                    <a:ext uri="{9D8B030D-6E8A-4147-A177-3AD203B41FA5}">
                      <a16:colId xmlns:a16="http://schemas.microsoft.com/office/drawing/2014/main" val="20005"/>
                    </a:ext>
                  </a:extLst>
                </a:gridCol>
                <a:gridCol w="1099004">
                  <a:extLst>
                    <a:ext uri="{9D8B030D-6E8A-4147-A177-3AD203B41FA5}">
                      <a16:colId xmlns:a16="http://schemas.microsoft.com/office/drawing/2014/main" val="20006"/>
                    </a:ext>
                  </a:extLst>
                </a:gridCol>
              </a:tblGrid>
              <a:tr h="914481">
                <a:tc>
                  <a:txBody>
                    <a:bodyPr/>
                    <a:lstStyle/>
                    <a:p>
                      <a:endParaRPr lang="fr-FR" sz="1800" dirty="0"/>
                    </a:p>
                  </a:txBody>
                  <a:tcPr marT="45724" marB="45724"/>
                </a:tc>
                <a:tc>
                  <a:txBody>
                    <a:bodyPr/>
                    <a:lstStyle/>
                    <a:p>
                      <a:r>
                        <a:rPr lang="fr-FR" sz="1800" dirty="0"/>
                        <a:t>Tous les 4 ans</a:t>
                      </a:r>
                    </a:p>
                  </a:txBody>
                  <a:tcPr marT="45724" marB="45724"/>
                </a:tc>
                <a:tc>
                  <a:txBody>
                    <a:bodyPr/>
                    <a:lstStyle/>
                    <a:p>
                      <a:r>
                        <a:rPr lang="fr-FR" sz="1800" dirty="0"/>
                        <a:t>annuel</a:t>
                      </a:r>
                    </a:p>
                  </a:txBody>
                  <a:tcPr marT="45724" marB="45724"/>
                </a:tc>
                <a:tc>
                  <a:txBody>
                    <a:bodyPr/>
                    <a:lstStyle/>
                    <a:p>
                      <a:r>
                        <a:rPr lang="fr-FR" sz="1800" dirty="0"/>
                        <a:t>3</a:t>
                      </a:r>
                      <a:r>
                        <a:rPr lang="fr-FR" sz="1800" baseline="0" dirty="0"/>
                        <a:t> ou 4 fois par an</a:t>
                      </a:r>
                      <a:endParaRPr lang="fr-FR" sz="1800" dirty="0"/>
                    </a:p>
                  </a:txBody>
                  <a:tcPr marT="45724" marB="45724"/>
                </a:tc>
                <a:tc>
                  <a:txBody>
                    <a:bodyPr/>
                    <a:lstStyle/>
                    <a:p>
                      <a:r>
                        <a:rPr lang="fr-FR" sz="1800" dirty="0"/>
                        <a:t>Mensuel</a:t>
                      </a:r>
                    </a:p>
                  </a:txBody>
                  <a:tcPr marT="45724" marB="45724"/>
                </a:tc>
                <a:tc>
                  <a:txBody>
                    <a:bodyPr/>
                    <a:lstStyle/>
                    <a:p>
                      <a:r>
                        <a:rPr lang="fr-FR" sz="1800" dirty="0"/>
                        <a:t>hebdo</a:t>
                      </a:r>
                    </a:p>
                  </a:txBody>
                  <a:tcPr marT="45724" marB="45724"/>
                </a:tc>
                <a:tc>
                  <a:txBody>
                    <a:bodyPr/>
                    <a:lstStyle/>
                    <a:p>
                      <a:r>
                        <a:rPr lang="fr-FR" sz="1800" dirty="0"/>
                        <a:t>Tous</a:t>
                      </a:r>
                      <a:r>
                        <a:rPr lang="fr-FR" sz="1800" baseline="0" dirty="0"/>
                        <a:t> les jours</a:t>
                      </a:r>
                    </a:p>
                    <a:p>
                      <a:endParaRPr lang="fr-FR" sz="1800" dirty="0"/>
                    </a:p>
                  </a:txBody>
                  <a:tcPr marT="45724" marB="45724"/>
                </a:tc>
                <a:extLst>
                  <a:ext uri="{0D108BD9-81ED-4DB2-BD59-A6C34878D82A}">
                    <a16:rowId xmlns:a16="http://schemas.microsoft.com/office/drawing/2014/main" val="10000"/>
                  </a:ext>
                </a:extLst>
              </a:tr>
              <a:tr h="565930">
                <a:tc>
                  <a:txBody>
                    <a:bodyPr/>
                    <a:lstStyle/>
                    <a:p>
                      <a:r>
                        <a:rPr lang="fr-FR" sz="1800" dirty="0"/>
                        <a:t>Stress</a:t>
                      </a:r>
                    </a:p>
                  </a:txBody>
                  <a:tcPr marT="45724" marB="45724"/>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FF00"/>
                    </a:solidFill>
                  </a:tcPr>
                </a:tc>
                <a:extLst>
                  <a:ext uri="{0D108BD9-81ED-4DB2-BD59-A6C34878D82A}">
                    <a16:rowId xmlns:a16="http://schemas.microsoft.com/office/drawing/2014/main" val="10001"/>
                  </a:ext>
                </a:extLst>
              </a:tr>
              <a:tr h="565930">
                <a:tc>
                  <a:txBody>
                    <a:bodyPr/>
                    <a:lstStyle/>
                    <a:p>
                      <a:r>
                        <a:rPr lang="fr-FR" sz="1800" dirty="0"/>
                        <a:t>Incident</a:t>
                      </a:r>
                    </a:p>
                  </a:txBody>
                  <a:tcPr marT="45724" marB="45724"/>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FF00"/>
                    </a:solidFill>
                  </a:tcPr>
                </a:tc>
                <a:extLst>
                  <a:ext uri="{0D108BD9-81ED-4DB2-BD59-A6C34878D82A}">
                    <a16:rowId xmlns:a16="http://schemas.microsoft.com/office/drawing/2014/main" val="10002"/>
                  </a:ext>
                </a:extLst>
              </a:tr>
              <a:tr h="565930">
                <a:tc>
                  <a:txBody>
                    <a:bodyPr/>
                    <a:lstStyle/>
                    <a:p>
                      <a:r>
                        <a:rPr lang="fr-FR" sz="1800" dirty="0"/>
                        <a:t>Ss arrêt</a:t>
                      </a:r>
                    </a:p>
                  </a:txBody>
                  <a:tcPr marT="45724" marB="45724"/>
                </a:tc>
                <a:tc>
                  <a:txBody>
                    <a:bodyPr/>
                    <a:lstStyle/>
                    <a:p>
                      <a:endParaRPr lang="fr-FR" sz="1800" dirty="0"/>
                    </a:p>
                  </a:txBody>
                  <a:tcPr marT="45724" marB="45724">
                    <a:solidFill>
                      <a:srgbClr val="92D05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C000"/>
                    </a:solidFill>
                  </a:tcPr>
                </a:tc>
                <a:extLst>
                  <a:ext uri="{0D108BD9-81ED-4DB2-BD59-A6C34878D82A}">
                    <a16:rowId xmlns:a16="http://schemas.microsoft.com/office/drawing/2014/main" val="10003"/>
                  </a:ext>
                </a:extLst>
              </a:tr>
              <a:tr h="565930">
                <a:tc>
                  <a:txBody>
                    <a:bodyPr/>
                    <a:lstStyle/>
                    <a:p>
                      <a:r>
                        <a:rPr lang="fr-FR" sz="1800" dirty="0"/>
                        <a:t>+</a:t>
                      </a:r>
                      <a:r>
                        <a:rPr lang="fr-FR" sz="1800" baseline="0" dirty="0"/>
                        <a:t> arrêt</a:t>
                      </a:r>
                      <a:endParaRPr lang="fr-FR" sz="1800" dirty="0"/>
                    </a:p>
                  </a:txBody>
                  <a:tcPr marT="45724" marB="45724"/>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FF00"/>
                    </a:solidFill>
                  </a:tcPr>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3300"/>
                    </a:solidFill>
                  </a:tcPr>
                </a:tc>
                <a:tc>
                  <a:txBody>
                    <a:bodyPr/>
                    <a:lstStyle/>
                    <a:p>
                      <a:endParaRPr lang="fr-FR" sz="1800" dirty="0"/>
                    </a:p>
                  </a:txBody>
                  <a:tcPr marT="45724" marB="45724">
                    <a:solidFill>
                      <a:srgbClr val="FF3300"/>
                    </a:solidFill>
                  </a:tcPr>
                </a:tc>
                <a:extLst>
                  <a:ext uri="{0D108BD9-81ED-4DB2-BD59-A6C34878D82A}">
                    <a16:rowId xmlns:a16="http://schemas.microsoft.com/office/drawing/2014/main" val="10004"/>
                  </a:ext>
                </a:extLst>
              </a:tr>
              <a:tr h="565930">
                <a:tc>
                  <a:txBody>
                    <a:bodyPr/>
                    <a:lstStyle/>
                    <a:p>
                      <a:r>
                        <a:rPr lang="fr-FR" sz="1800" dirty="0"/>
                        <a:t>incapacité</a:t>
                      </a:r>
                    </a:p>
                  </a:txBody>
                  <a:tcPr marT="45724" marB="45724"/>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C000"/>
                    </a:solidFill>
                  </a:tcPr>
                </a:tc>
                <a:tc>
                  <a:txBody>
                    <a:bodyPr/>
                    <a:lstStyle/>
                    <a:p>
                      <a:endParaRPr lang="fr-FR" sz="1800" dirty="0"/>
                    </a:p>
                  </a:txBody>
                  <a:tcPr marT="45724" marB="45724">
                    <a:solidFill>
                      <a:srgbClr val="FF0000"/>
                    </a:solidFill>
                  </a:tcPr>
                </a:tc>
                <a:tc>
                  <a:txBody>
                    <a:bodyPr/>
                    <a:lstStyle/>
                    <a:p>
                      <a:endParaRPr lang="fr-FR" sz="1800" dirty="0"/>
                    </a:p>
                  </a:txBody>
                  <a:tcPr marT="45724" marB="45724">
                    <a:solidFill>
                      <a:srgbClr val="FF0000"/>
                    </a:solidFill>
                  </a:tcPr>
                </a:tc>
                <a:tc>
                  <a:txBody>
                    <a:bodyPr/>
                    <a:lstStyle/>
                    <a:p>
                      <a:endParaRPr lang="fr-FR" sz="1800" dirty="0"/>
                    </a:p>
                  </a:txBody>
                  <a:tcPr marT="45724" marB="45724">
                    <a:solidFill>
                      <a:schemeClr val="tx1"/>
                    </a:solidFill>
                  </a:tcPr>
                </a:tc>
                <a:extLst>
                  <a:ext uri="{0D108BD9-81ED-4DB2-BD59-A6C34878D82A}">
                    <a16:rowId xmlns:a16="http://schemas.microsoft.com/office/drawing/2014/main" val="10005"/>
                  </a:ext>
                </a:extLst>
              </a:tr>
              <a:tr h="565930">
                <a:tc>
                  <a:txBody>
                    <a:bodyPr/>
                    <a:lstStyle/>
                    <a:p>
                      <a:r>
                        <a:rPr lang="fr-FR" sz="1800" dirty="0"/>
                        <a:t>Mortel</a:t>
                      </a:r>
                    </a:p>
                  </a:txBody>
                  <a:tcPr marT="45724" marB="45724"/>
                </a:tc>
                <a:tc>
                  <a:txBody>
                    <a:bodyPr/>
                    <a:lstStyle/>
                    <a:p>
                      <a:endParaRPr lang="fr-FR" sz="1800" dirty="0"/>
                    </a:p>
                  </a:txBody>
                  <a:tcPr marT="45724" marB="45724">
                    <a:solidFill>
                      <a:srgbClr val="FF0000"/>
                    </a:solidFill>
                  </a:tcPr>
                </a:tc>
                <a:tc>
                  <a:txBody>
                    <a:bodyPr/>
                    <a:lstStyle/>
                    <a:p>
                      <a:endParaRPr lang="fr-FR" sz="1800" dirty="0"/>
                    </a:p>
                  </a:txBody>
                  <a:tcPr marT="45724" marB="45724">
                    <a:solidFill>
                      <a:srgbClr val="FF0000"/>
                    </a:solidFill>
                  </a:tcPr>
                </a:tc>
                <a:tc>
                  <a:txBody>
                    <a:bodyPr/>
                    <a:lstStyle/>
                    <a:p>
                      <a:endParaRPr lang="fr-FR" sz="1800" dirty="0"/>
                    </a:p>
                  </a:txBody>
                  <a:tcPr marT="45724" marB="45724">
                    <a:solidFill>
                      <a:srgbClr val="FF0000"/>
                    </a:solidFill>
                  </a:tcPr>
                </a:tc>
                <a:tc>
                  <a:txBody>
                    <a:bodyPr/>
                    <a:lstStyle/>
                    <a:p>
                      <a:endParaRPr lang="fr-FR" sz="1800" dirty="0"/>
                    </a:p>
                  </a:txBody>
                  <a:tcPr marT="45724" marB="45724">
                    <a:solidFill>
                      <a:schemeClr val="tx1"/>
                    </a:solidFill>
                  </a:tcPr>
                </a:tc>
                <a:tc>
                  <a:txBody>
                    <a:bodyPr/>
                    <a:lstStyle/>
                    <a:p>
                      <a:endParaRPr lang="fr-FR" sz="1800" dirty="0"/>
                    </a:p>
                  </a:txBody>
                  <a:tcPr marT="45724" marB="45724">
                    <a:solidFill>
                      <a:schemeClr val="tx1"/>
                    </a:solidFill>
                  </a:tcPr>
                </a:tc>
                <a:tc>
                  <a:txBody>
                    <a:bodyPr/>
                    <a:lstStyle/>
                    <a:p>
                      <a:endParaRPr lang="fr-FR" sz="1800" dirty="0"/>
                    </a:p>
                  </a:txBody>
                  <a:tcPr marT="45724" marB="45724">
                    <a:solidFill>
                      <a:schemeClr val="tx1"/>
                    </a:solidFill>
                  </a:tcPr>
                </a:tc>
                <a:extLst>
                  <a:ext uri="{0D108BD9-81ED-4DB2-BD59-A6C34878D82A}">
                    <a16:rowId xmlns:a16="http://schemas.microsoft.com/office/drawing/2014/main" val="10006"/>
                  </a:ext>
                </a:extLst>
              </a:tr>
            </a:tbl>
          </a:graphicData>
        </a:graphic>
      </p:graphicFrame>
      <p:sp>
        <p:nvSpPr>
          <p:cNvPr id="7" name="Espace réservé du numéro de diapositive 6">
            <a:extLst>
              <a:ext uri="{FF2B5EF4-FFF2-40B4-BE49-F238E27FC236}">
                <a16:creationId xmlns:a16="http://schemas.microsoft.com/office/drawing/2014/main" id="{D4147735-E7C4-41C0-9118-4860414C8DFA}"/>
              </a:ext>
            </a:extLst>
          </p:cNvPr>
          <p:cNvSpPr>
            <a:spLocks noGrp="1"/>
          </p:cNvSpPr>
          <p:nvPr>
            <p:ph type="sldNum" sz="quarter" idx="12"/>
          </p:nvPr>
        </p:nvSpPr>
        <p:spPr>
          <a:xfrm>
            <a:off x="3124200" y="6356350"/>
            <a:ext cx="2895600" cy="365125"/>
          </a:xfrm>
        </p:spPr>
        <p:txBody>
          <a:bodyPr/>
          <a:lstStyle/>
          <a:p>
            <a:pPr algn="ctr">
              <a:defRPr/>
            </a:pPr>
            <a:fld id="{513140AA-C76F-4501-84DD-92592A3ED8D4}" type="slidenum">
              <a:rPr lang="fr-FR"/>
              <a:pPr algn="ctr">
                <a:defRPr/>
              </a:pPr>
              <a:t>3</a:t>
            </a:fld>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7">
            <a:extLst>
              <a:ext uri="{FF2B5EF4-FFF2-40B4-BE49-F238E27FC236}">
                <a16:creationId xmlns:a16="http://schemas.microsoft.com/office/drawing/2014/main" id="{77AE3430-25A9-40D1-99FC-A35B8F6B3B71}"/>
              </a:ext>
            </a:extLst>
          </p:cNvPr>
          <p:cNvSpPr>
            <a:spLocks noGrp="1" noChangeArrowheads="1"/>
          </p:cNvSpPr>
          <p:nvPr>
            <p:ph type="title"/>
          </p:nvPr>
        </p:nvSpPr>
        <p:spPr>
          <a:xfrm>
            <a:off x="235974" y="136525"/>
            <a:ext cx="8740878" cy="777875"/>
          </a:xfrm>
        </p:spPr>
        <p:txBody>
          <a:bodyPr>
            <a:noAutofit/>
          </a:bodyPr>
          <a:lstStyle/>
          <a:p>
            <a:pPr eaLnBrk="1" hangingPunct="1"/>
            <a:r>
              <a:rPr lang="fr-FR" altLang="fr-FR" sz="3600" b="1" dirty="0">
                <a:latin typeface="Arial Narrow" panose="020B0606020202030204" pitchFamily="34" charset="0"/>
              </a:rPr>
              <a:t>Gérer le risque : réduire les situations critiques</a:t>
            </a:r>
          </a:p>
        </p:txBody>
      </p:sp>
      <p:graphicFrame>
        <p:nvGraphicFramePr>
          <p:cNvPr id="10" name="Espace réservé du contenu 9">
            <a:extLst>
              <a:ext uri="{FF2B5EF4-FFF2-40B4-BE49-F238E27FC236}">
                <a16:creationId xmlns:a16="http://schemas.microsoft.com/office/drawing/2014/main" id="{B59BA373-AB2B-4EB1-B8D8-B038E4A0B676}"/>
              </a:ext>
            </a:extLst>
          </p:cNvPr>
          <p:cNvGraphicFramePr>
            <a:graphicFrameLocks noGrp="1"/>
          </p:cNvGraphicFramePr>
          <p:nvPr>
            <p:ph idx="1"/>
          </p:nvPr>
        </p:nvGraphicFramePr>
        <p:xfrm>
          <a:off x="827088" y="1049338"/>
          <a:ext cx="7693028" cy="4300550"/>
        </p:xfrm>
        <a:graphic>
          <a:graphicData uri="http://schemas.openxmlformats.org/drawingml/2006/table">
            <a:tbl>
              <a:tblPr firstRow="1" bandRow="1">
                <a:tableStyleId>{5C22544A-7EE6-4342-B048-85BDC9FD1C3A}</a:tableStyleId>
              </a:tblPr>
              <a:tblGrid>
                <a:gridCol w="1224632">
                  <a:extLst>
                    <a:ext uri="{9D8B030D-6E8A-4147-A177-3AD203B41FA5}">
                      <a16:colId xmlns:a16="http://schemas.microsoft.com/office/drawing/2014/main" val="20000"/>
                    </a:ext>
                  </a:extLst>
                </a:gridCol>
                <a:gridCol w="973376">
                  <a:extLst>
                    <a:ext uri="{9D8B030D-6E8A-4147-A177-3AD203B41FA5}">
                      <a16:colId xmlns:a16="http://schemas.microsoft.com/office/drawing/2014/main" val="20001"/>
                    </a:ext>
                  </a:extLst>
                </a:gridCol>
                <a:gridCol w="1099004">
                  <a:extLst>
                    <a:ext uri="{9D8B030D-6E8A-4147-A177-3AD203B41FA5}">
                      <a16:colId xmlns:a16="http://schemas.microsoft.com/office/drawing/2014/main" val="20002"/>
                    </a:ext>
                  </a:extLst>
                </a:gridCol>
                <a:gridCol w="1099004">
                  <a:extLst>
                    <a:ext uri="{9D8B030D-6E8A-4147-A177-3AD203B41FA5}">
                      <a16:colId xmlns:a16="http://schemas.microsoft.com/office/drawing/2014/main" val="20003"/>
                    </a:ext>
                  </a:extLst>
                </a:gridCol>
                <a:gridCol w="1099004">
                  <a:extLst>
                    <a:ext uri="{9D8B030D-6E8A-4147-A177-3AD203B41FA5}">
                      <a16:colId xmlns:a16="http://schemas.microsoft.com/office/drawing/2014/main" val="20004"/>
                    </a:ext>
                  </a:extLst>
                </a:gridCol>
                <a:gridCol w="1099004">
                  <a:extLst>
                    <a:ext uri="{9D8B030D-6E8A-4147-A177-3AD203B41FA5}">
                      <a16:colId xmlns:a16="http://schemas.microsoft.com/office/drawing/2014/main" val="20005"/>
                    </a:ext>
                  </a:extLst>
                </a:gridCol>
                <a:gridCol w="1099004">
                  <a:extLst>
                    <a:ext uri="{9D8B030D-6E8A-4147-A177-3AD203B41FA5}">
                      <a16:colId xmlns:a16="http://schemas.microsoft.com/office/drawing/2014/main" val="20006"/>
                    </a:ext>
                  </a:extLst>
                </a:gridCol>
              </a:tblGrid>
              <a:tr h="914382">
                <a:tc>
                  <a:txBody>
                    <a:bodyPr/>
                    <a:lstStyle/>
                    <a:p>
                      <a:endParaRPr lang="fr-FR" sz="1800" dirty="0"/>
                    </a:p>
                  </a:txBody>
                  <a:tcPr marT="45716" marB="45716"/>
                </a:tc>
                <a:tc>
                  <a:txBody>
                    <a:bodyPr/>
                    <a:lstStyle/>
                    <a:p>
                      <a:r>
                        <a:rPr lang="fr-FR" sz="1800" dirty="0"/>
                        <a:t>Tous les 4 ans</a:t>
                      </a:r>
                    </a:p>
                  </a:txBody>
                  <a:tcPr marT="45716" marB="45716"/>
                </a:tc>
                <a:tc>
                  <a:txBody>
                    <a:bodyPr/>
                    <a:lstStyle/>
                    <a:p>
                      <a:r>
                        <a:rPr lang="fr-FR" sz="1800" dirty="0"/>
                        <a:t>annuel</a:t>
                      </a:r>
                    </a:p>
                  </a:txBody>
                  <a:tcPr marT="45716" marB="45716"/>
                </a:tc>
                <a:tc>
                  <a:txBody>
                    <a:bodyPr/>
                    <a:lstStyle/>
                    <a:p>
                      <a:r>
                        <a:rPr lang="fr-FR" sz="1800" dirty="0"/>
                        <a:t>3</a:t>
                      </a:r>
                      <a:r>
                        <a:rPr lang="fr-FR" sz="1800" baseline="0" dirty="0"/>
                        <a:t> ou 4 fois par an</a:t>
                      </a:r>
                      <a:endParaRPr lang="fr-FR" sz="1800" dirty="0"/>
                    </a:p>
                  </a:txBody>
                  <a:tcPr marT="45716" marB="45716"/>
                </a:tc>
                <a:tc>
                  <a:txBody>
                    <a:bodyPr/>
                    <a:lstStyle/>
                    <a:p>
                      <a:r>
                        <a:rPr lang="fr-FR" sz="1800" dirty="0"/>
                        <a:t>Mensuel</a:t>
                      </a:r>
                    </a:p>
                  </a:txBody>
                  <a:tcPr marT="45716" marB="45716"/>
                </a:tc>
                <a:tc>
                  <a:txBody>
                    <a:bodyPr/>
                    <a:lstStyle/>
                    <a:p>
                      <a:r>
                        <a:rPr lang="fr-FR" sz="1800" dirty="0"/>
                        <a:t>hebdo</a:t>
                      </a:r>
                    </a:p>
                  </a:txBody>
                  <a:tcPr marT="45716" marB="45716"/>
                </a:tc>
                <a:tc>
                  <a:txBody>
                    <a:bodyPr/>
                    <a:lstStyle/>
                    <a:p>
                      <a:r>
                        <a:rPr lang="fr-FR" sz="1800" dirty="0"/>
                        <a:t>Tous</a:t>
                      </a:r>
                      <a:r>
                        <a:rPr lang="fr-FR" sz="1800" baseline="0" dirty="0"/>
                        <a:t> les jours</a:t>
                      </a:r>
                    </a:p>
                    <a:p>
                      <a:endParaRPr lang="fr-FR" sz="1800" dirty="0"/>
                    </a:p>
                  </a:txBody>
                  <a:tcPr marT="45716" marB="45716"/>
                </a:tc>
                <a:extLst>
                  <a:ext uri="{0D108BD9-81ED-4DB2-BD59-A6C34878D82A}">
                    <a16:rowId xmlns:a16="http://schemas.microsoft.com/office/drawing/2014/main" val="10000"/>
                  </a:ext>
                </a:extLst>
              </a:tr>
              <a:tr h="565834">
                <a:tc>
                  <a:txBody>
                    <a:bodyPr/>
                    <a:lstStyle/>
                    <a:p>
                      <a:r>
                        <a:rPr lang="fr-FR" sz="1800" dirty="0"/>
                        <a:t>Stress</a:t>
                      </a:r>
                    </a:p>
                  </a:txBody>
                  <a:tcPr marT="45716" marB="45716"/>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FF00"/>
                    </a:solidFill>
                  </a:tcPr>
                </a:tc>
                <a:extLst>
                  <a:ext uri="{0D108BD9-81ED-4DB2-BD59-A6C34878D82A}">
                    <a16:rowId xmlns:a16="http://schemas.microsoft.com/office/drawing/2014/main" val="10001"/>
                  </a:ext>
                </a:extLst>
              </a:tr>
              <a:tr h="565834">
                <a:tc>
                  <a:txBody>
                    <a:bodyPr/>
                    <a:lstStyle/>
                    <a:p>
                      <a:r>
                        <a:rPr lang="fr-FR" sz="1800" dirty="0"/>
                        <a:t>Incident</a:t>
                      </a:r>
                    </a:p>
                  </a:txBody>
                  <a:tcPr marT="45716" marB="45716"/>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FF00"/>
                    </a:solidFill>
                  </a:tcPr>
                </a:tc>
                <a:extLst>
                  <a:ext uri="{0D108BD9-81ED-4DB2-BD59-A6C34878D82A}">
                    <a16:rowId xmlns:a16="http://schemas.microsoft.com/office/drawing/2014/main" val="10002"/>
                  </a:ext>
                </a:extLst>
              </a:tr>
              <a:tr h="565834">
                <a:tc>
                  <a:txBody>
                    <a:bodyPr/>
                    <a:lstStyle/>
                    <a:p>
                      <a:r>
                        <a:rPr lang="fr-FR" sz="1800" dirty="0"/>
                        <a:t>Ss arrêt</a:t>
                      </a:r>
                    </a:p>
                  </a:txBody>
                  <a:tcPr marT="45716" marB="45716"/>
                </a:tc>
                <a:tc>
                  <a:txBody>
                    <a:bodyPr/>
                    <a:lstStyle/>
                    <a:p>
                      <a:endParaRPr lang="fr-FR" sz="1800" dirty="0"/>
                    </a:p>
                  </a:txBody>
                  <a:tcPr marT="45716" marB="45716">
                    <a:solidFill>
                      <a:srgbClr val="92D05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C000"/>
                    </a:solidFill>
                  </a:tcPr>
                </a:tc>
                <a:extLst>
                  <a:ext uri="{0D108BD9-81ED-4DB2-BD59-A6C34878D82A}">
                    <a16:rowId xmlns:a16="http://schemas.microsoft.com/office/drawing/2014/main" val="10003"/>
                  </a:ext>
                </a:extLst>
              </a:tr>
              <a:tr h="556988">
                <a:tc>
                  <a:txBody>
                    <a:bodyPr/>
                    <a:lstStyle/>
                    <a:p>
                      <a:r>
                        <a:rPr lang="fr-FR" sz="1800" dirty="0"/>
                        <a:t>+</a:t>
                      </a:r>
                      <a:r>
                        <a:rPr lang="fr-FR" sz="1800" baseline="0" dirty="0"/>
                        <a:t> arrêt</a:t>
                      </a:r>
                      <a:endParaRPr lang="fr-FR" sz="1800" dirty="0"/>
                    </a:p>
                  </a:txBody>
                  <a:tcPr marT="45716" marB="45716"/>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FF00"/>
                    </a:solidFill>
                  </a:tcPr>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3300"/>
                    </a:solidFill>
                  </a:tcPr>
                </a:tc>
                <a:tc>
                  <a:txBody>
                    <a:bodyPr/>
                    <a:lstStyle/>
                    <a:p>
                      <a:endParaRPr lang="fr-FR" sz="1800" dirty="0"/>
                    </a:p>
                  </a:txBody>
                  <a:tcPr marT="45716" marB="45716">
                    <a:solidFill>
                      <a:srgbClr val="FF3300"/>
                    </a:solidFill>
                  </a:tcPr>
                </a:tc>
                <a:extLst>
                  <a:ext uri="{0D108BD9-81ED-4DB2-BD59-A6C34878D82A}">
                    <a16:rowId xmlns:a16="http://schemas.microsoft.com/office/drawing/2014/main" val="10004"/>
                  </a:ext>
                </a:extLst>
              </a:tr>
              <a:tr h="565834">
                <a:tc>
                  <a:txBody>
                    <a:bodyPr/>
                    <a:lstStyle/>
                    <a:p>
                      <a:r>
                        <a:rPr lang="fr-FR" sz="1800" dirty="0"/>
                        <a:t>incapacité</a:t>
                      </a:r>
                    </a:p>
                  </a:txBody>
                  <a:tcPr marT="45716" marB="45716"/>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C000"/>
                    </a:solidFill>
                  </a:tcPr>
                </a:tc>
                <a:tc>
                  <a:txBody>
                    <a:bodyPr/>
                    <a:lstStyle/>
                    <a:p>
                      <a:endParaRPr lang="fr-FR" sz="1800" dirty="0"/>
                    </a:p>
                  </a:txBody>
                  <a:tcPr marT="45716" marB="45716">
                    <a:solidFill>
                      <a:srgbClr val="FF0000"/>
                    </a:solidFill>
                  </a:tcPr>
                </a:tc>
                <a:tc>
                  <a:txBody>
                    <a:bodyPr/>
                    <a:lstStyle/>
                    <a:p>
                      <a:endParaRPr lang="fr-FR" sz="1800" dirty="0"/>
                    </a:p>
                  </a:txBody>
                  <a:tcPr marT="45716" marB="45716">
                    <a:solidFill>
                      <a:srgbClr val="FF0000"/>
                    </a:solidFill>
                  </a:tcPr>
                </a:tc>
                <a:tc>
                  <a:txBody>
                    <a:bodyPr/>
                    <a:lstStyle/>
                    <a:p>
                      <a:endParaRPr lang="fr-FR" sz="1800" dirty="0"/>
                    </a:p>
                  </a:txBody>
                  <a:tcPr marT="45716" marB="45716">
                    <a:solidFill>
                      <a:schemeClr val="tx1"/>
                    </a:solidFill>
                  </a:tcPr>
                </a:tc>
                <a:extLst>
                  <a:ext uri="{0D108BD9-81ED-4DB2-BD59-A6C34878D82A}">
                    <a16:rowId xmlns:a16="http://schemas.microsoft.com/office/drawing/2014/main" val="10005"/>
                  </a:ext>
                </a:extLst>
              </a:tr>
              <a:tr h="565834">
                <a:tc>
                  <a:txBody>
                    <a:bodyPr/>
                    <a:lstStyle/>
                    <a:p>
                      <a:r>
                        <a:rPr lang="fr-FR" sz="1800" dirty="0"/>
                        <a:t>Mortel</a:t>
                      </a:r>
                    </a:p>
                  </a:txBody>
                  <a:tcPr marT="45716" marB="45716"/>
                </a:tc>
                <a:tc>
                  <a:txBody>
                    <a:bodyPr/>
                    <a:lstStyle/>
                    <a:p>
                      <a:endParaRPr lang="fr-FR" sz="1800" dirty="0"/>
                    </a:p>
                  </a:txBody>
                  <a:tcPr marT="45716" marB="45716">
                    <a:solidFill>
                      <a:srgbClr val="FF0000"/>
                    </a:solidFill>
                  </a:tcPr>
                </a:tc>
                <a:tc>
                  <a:txBody>
                    <a:bodyPr/>
                    <a:lstStyle/>
                    <a:p>
                      <a:endParaRPr lang="fr-FR" sz="1800" dirty="0"/>
                    </a:p>
                  </a:txBody>
                  <a:tcPr marT="45716" marB="45716">
                    <a:solidFill>
                      <a:srgbClr val="FF0000"/>
                    </a:solidFill>
                  </a:tcPr>
                </a:tc>
                <a:tc>
                  <a:txBody>
                    <a:bodyPr/>
                    <a:lstStyle/>
                    <a:p>
                      <a:endParaRPr lang="fr-FR" sz="1800" dirty="0"/>
                    </a:p>
                  </a:txBody>
                  <a:tcPr marT="45716" marB="45716">
                    <a:solidFill>
                      <a:srgbClr val="FF0000"/>
                    </a:solidFill>
                  </a:tcPr>
                </a:tc>
                <a:tc>
                  <a:txBody>
                    <a:bodyPr/>
                    <a:lstStyle/>
                    <a:p>
                      <a:endParaRPr lang="fr-FR" sz="1800" dirty="0"/>
                    </a:p>
                  </a:txBody>
                  <a:tcPr marT="45716" marB="45716">
                    <a:solidFill>
                      <a:schemeClr val="tx1"/>
                    </a:solidFill>
                  </a:tcPr>
                </a:tc>
                <a:tc>
                  <a:txBody>
                    <a:bodyPr/>
                    <a:lstStyle/>
                    <a:p>
                      <a:endParaRPr lang="fr-FR" sz="1800" dirty="0"/>
                    </a:p>
                  </a:txBody>
                  <a:tcPr marT="45716" marB="45716">
                    <a:solidFill>
                      <a:schemeClr val="tx1"/>
                    </a:solidFill>
                  </a:tcPr>
                </a:tc>
                <a:tc>
                  <a:txBody>
                    <a:bodyPr/>
                    <a:lstStyle/>
                    <a:p>
                      <a:endParaRPr lang="fr-FR" sz="1800" dirty="0"/>
                    </a:p>
                  </a:txBody>
                  <a:tcPr marT="45716" marB="45716">
                    <a:solidFill>
                      <a:schemeClr val="tx1"/>
                    </a:solidFill>
                  </a:tcPr>
                </a:tc>
                <a:extLst>
                  <a:ext uri="{0D108BD9-81ED-4DB2-BD59-A6C34878D82A}">
                    <a16:rowId xmlns:a16="http://schemas.microsoft.com/office/drawing/2014/main" val="10006"/>
                  </a:ext>
                </a:extLst>
              </a:tr>
            </a:tbl>
          </a:graphicData>
        </a:graphic>
      </p:graphicFrame>
      <p:sp>
        <p:nvSpPr>
          <p:cNvPr id="7" name="Espace réservé du numéro de diapositive 6">
            <a:extLst>
              <a:ext uri="{FF2B5EF4-FFF2-40B4-BE49-F238E27FC236}">
                <a16:creationId xmlns:a16="http://schemas.microsoft.com/office/drawing/2014/main" id="{9D92B0E0-CFB2-4B29-86C9-229E5155CB75}"/>
              </a:ext>
            </a:extLst>
          </p:cNvPr>
          <p:cNvSpPr>
            <a:spLocks noGrp="1"/>
          </p:cNvSpPr>
          <p:nvPr>
            <p:ph type="sldNum" sz="quarter" idx="12"/>
          </p:nvPr>
        </p:nvSpPr>
        <p:spPr>
          <a:xfrm>
            <a:off x="3124200" y="6356350"/>
            <a:ext cx="2895600" cy="365125"/>
          </a:xfrm>
        </p:spPr>
        <p:txBody>
          <a:bodyPr/>
          <a:lstStyle/>
          <a:p>
            <a:pPr algn="ctr">
              <a:defRPr/>
            </a:pPr>
            <a:fld id="{577F0B47-4465-461A-9198-7D88489DF05A}" type="slidenum">
              <a:rPr lang="fr-FR"/>
              <a:pPr algn="ctr">
                <a:defRPr/>
              </a:pPr>
              <a:t>4</a:t>
            </a:fld>
            <a:endParaRPr lang="fr-FR" dirty="0"/>
          </a:p>
        </p:txBody>
      </p:sp>
      <p:sp>
        <p:nvSpPr>
          <p:cNvPr id="2" name="Flèche : haut 1">
            <a:extLst>
              <a:ext uri="{FF2B5EF4-FFF2-40B4-BE49-F238E27FC236}">
                <a16:creationId xmlns:a16="http://schemas.microsoft.com/office/drawing/2014/main" id="{96CA6A2B-E5C3-439A-BBD0-BF38D1345C8C}"/>
              </a:ext>
            </a:extLst>
          </p:cNvPr>
          <p:cNvSpPr/>
          <p:nvPr/>
        </p:nvSpPr>
        <p:spPr>
          <a:xfrm>
            <a:off x="4195763" y="2852738"/>
            <a:ext cx="955675" cy="23050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a:p>
        </p:txBody>
      </p:sp>
      <p:sp>
        <p:nvSpPr>
          <p:cNvPr id="3" name="Flèche : gauche 2">
            <a:extLst>
              <a:ext uri="{FF2B5EF4-FFF2-40B4-BE49-F238E27FC236}">
                <a16:creationId xmlns:a16="http://schemas.microsoft.com/office/drawing/2014/main" id="{A747D9CE-5B2C-4B2E-92C6-6CF95D9998E8}"/>
              </a:ext>
            </a:extLst>
          </p:cNvPr>
          <p:cNvSpPr/>
          <p:nvPr/>
        </p:nvSpPr>
        <p:spPr>
          <a:xfrm>
            <a:off x="3134032" y="3659201"/>
            <a:ext cx="3679825" cy="635000"/>
          </a:xfrm>
          <a:prstGeom prst="leftArrow">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a:p>
        </p:txBody>
      </p:sp>
      <p:sp>
        <p:nvSpPr>
          <p:cNvPr id="9" name="Flèche : gauche 8">
            <a:extLst>
              <a:ext uri="{FF2B5EF4-FFF2-40B4-BE49-F238E27FC236}">
                <a16:creationId xmlns:a16="http://schemas.microsoft.com/office/drawing/2014/main" id="{F1A1A575-9757-463A-ADAB-B44D2097E8DA}"/>
              </a:ext>
            </a:extLst>
          </p:cNvPr>
          <p:cNvSpPr/>
          <p:nvPr/>
        </p:nvSpPr>
        <p:spPr>
          <a:xfrm>
            <a:off x="180975" y="5400675"/>
            <a:ext cx="4103688" cy="1320800"/>
          </a:xfrm>
          <a:prstGeom prst="leftArrow">
            <a:avLst>
              <a:gd name="adj1" fmla="val 60774"/>
              <a:gd name="adj2" fmla="val 39226"/>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2000" b="1" dirty="0">
                <a:solidFill>
                  <a:schemeClr val="accent2">
                    <a:lumMod val="50000"/>
                  </a:schemeClr>
                </a:solidFill>
              </a:rPr>
              <a:t>Une modification, un équipement permet de réduire l’exposition donc le risque</a:t>
            </a:r>
          </a:p>
        </p:txBody>
      </p:sp>
      <p:sp>
        <p:nvSpPr>
          <p:cNvPr id="11" name="Flèche : haut 10">
            <a:extLst>
              <a:ext uri="{FF2B5EF4-FFF2-40B4-BE49-F238E27FC236}">
                <a16:creationId xmlns:a16="http://schemas.microsoft.com/office/drawing/2014/main" id="{DE90F119-AFEF-45AE-82A8-BAC8D23D7929}"/>
              </a:ext>
            </a:extLst>
          </p:cNvPr>
          <p:cNvSpPr/>
          <p:nvPr/>
        </p:nvSpPr>
        <p:spPr>
          <a:xfrm>
            <a:off x="4673600" y="5300663"/>
            <a:ext cx="4448175" cy="1557338"/>
          </a:xfrm>
          <a:prstGeom prst="upArrow">
            <a:avLst>
              <a:gd name="adj1" fmla="val 77097"/>
              <a:gd name="adj2" fmla="val 2684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2000" b="1" dirty="0">
                <a:solidFill>
                  <a:schemeClr val="bg1">
                    <a:lumMod val="95000"/>
                  </a:schemeClr>
                </a:solidFill>
              </a:rPr>
              <a:t>Une mesure organisationnelle, une procédure, un EPI, </a:t>
            </a:r>
            <a:br>
              <a:rPr lang="fr-FR" sz="2000" b="1" dirty="0">
                <a:solidFill>
                  <a:schemeClr val="bg1">
                    <a:lumMod val="95000"/>
                  </a:schemeClr>
                </a:solidFill>
              </a:rPr>
            </a:br>
            <a:r>
              <a:rPr lang="fr-FR" sz="2000" b="1" dirty="0">
                <a:solidFill>
                  <a:schemeClr val="bg1">
                    <a:lumMod val="95000"/>
                  </a:schemeClr>
                </a:solidFill>
              </a:rPr>
              <a:t>une  grille de protection …</a:t>
            </a:r>
          </a:p>
          <a:p>
            <a:pPr algn="ctr" eaLnBrk="1" fontAlgn="auto" hangingPunct="1">
              <a:spcBef>
                <a:spcPts val="0"/>
              </a:spcBef>
              <a:spcAft>
                <a:spcPts val="0"/>
              </a:spcAft>
              <a:defRPr/>
            </a:pPr>
            <a:r>
              <a:rPr lang="fr-FR" sz="2000" b="1" dirty="0">
                <a:solidFill>
                  <a:schemeClr val="bg1">
                    <a:lumMod val="95000"/>
                  </a:schemeClr>
                </a:solidFill>
              </a:rPr>
              <a:t>viennent réduire le danger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a:extLst>
              <a:ext uri="{FF2B5EF4-FFF2-40B4-BE49-F238E27FC236}">
                <a16:creationId xmlns:a16="http://schemas.microsoft.com/office/drawing/2014/main" id="{2DD5F096-7622-494E-B599-C5D45A610BAD}"/>
              </a:ext>
            </a:extLst>
          </p:cNvPr>
          <p:cNvSpPr>
            <a:spLocks noGrp="1" noChangeArrowheads="1"/>
          </p:cNvSpPr>
          <p:nvPr>
            <p:ph type="title"/>
          </p:nvPr>
        </p:nvSpPr>
        <p:spPr/>
        <p:txBody>
          <a:bodyPr/>
          <a:lstStyle/>
          <a:p>
            <a:pPr eaLnBrk="1" hangingPunct="1"/>
            <a:r>
              <a:rPr lang="fr-FR" altLang="fr-FR"/>
              <a:t>Instructions générales</a:t>
            </a:r>
          </a:p>
        </p:txBody>
      </p:sp>
      <p:sp>
        <p:nvSpPr>
          <p:cNvPr id="11267" name="Espace réservé du contenu 2">
            <a:extLst>
              <a:ext uri="{FF2B5EF4-FFF2-40B4-BE49-F238E27FC236}">
                <a16:creationId xmlns:a16="http://schemas.microsoft.com/office/drawing/2014/main" id="{090D5735-FB7E-4F76-A09A-B7F84FFDC259}"/>
              </a:ext>
            </a:extLst>
          </p:cNvPr>
          <p:cNvSpPr>
            <a:spLocks noGrp="1" noChangeArrowheads="1"/>
          </p:cNvSpPr>
          <p:nvPr>
            <p:ph idx="1"/>
          </p:nvPr>
        </p:nvSpPr>
        <p:spPr>
          <a:xfrm>
            <a:off x="107950" y="1557338"/>
            <a:ext cx="8612188" cy="4967287"/>
          </a:xfrm>
        </p:spPr>
        <p:txBody>
          <a:bodyPr/>
          <a:lstStyle/>
          <a:p>
            <a:pPr eaLnBrk="1" hangingPunct="1"/>
            <a:r>
              <a:rPr lang="fr-FR" altLang="fr-FR" sz="2400" dirty="0"/>
              <a:t>Règle générale et impérative : </a:t>
            </a:r>
            <a:r>
              <a:rPr lang="fr-FR" altLang="fr-FR" sz="2400" b="1" dirty="0"/>
              <a:t>nous n’intervenons pas dans les espaces contenant du biogaz </a:t>
            </a:r>
            <a:r>
              <a:rPr lang="fr-FR" altLang="fr-FR" sz="2400" dirty="0"/>
              <a:t>. En cas d’anomalie ne jamais intervenir, informer le gérant. Ces interventions se feront toujours avec une personne compétente. Une procédure sera établie et le chantier démarre obligatoirement par un point sur la sécurité</a:t>
            </a:r>
          </a:p>
          <a:p>
            <a:pPr eaLnBrk="1" hangingPunct="1"/>
            <a:r>
              <a:rPr lang="fr-FR" altLang="fr-FR" sz="2400" dirty="0"/>
              <a:t>Les opérations classées           doivent se faire uniquement avec l’accord du responsable </a:t>
            </a:r>
            <a:r>
              <a:rPr lang="fr-FR" altLang="fr-FR" sz="2600" dirty="0"/>
              <a:t>:</a:t>
            </a:r>
          </a:p>
          <a:p>
            <a:pPr lvl="1" eaLnBrk="1" hangingPunct="1"/>
            <a:r>
              <a:rPr lang="fr-FR" altLang="fr-FR" sz="2200" dirty="0"/>
              <a:t>La sécurité doit être assurée par la </a:t>
            </a:r>
            <a:r>
              <a:rPr lang="fr-FR" altLang="fr-FR" sz="2600" b="1" u="sng" dirty="0"/>
              <a:t>présence</a:t>
            </a:r>
            <a:r>
              <a:rPr lang="fr-FR" altLang="fr-FR" sz="2600" dirty="0"/>
              <a:t> </a:t>
            </a:r>
            <a:r>
              <a:rPr lang="fr-FR" altLang="fr-FR" sz="2200" dirty="0"/>
              <a:t>d’une personne  qui surveille (gérant, collègue de travail …)</a:t>
            </a:r>
          </a:p>
          <a:p>
            <a:pPr lvl="1" eaLnBrk="1" hangingPunct="1"/>
            <a:r>
              <a:rPr lang="fr-FR" altLang="fr-FR" sz="2200" dirty="0"/>
              <a:t>Relecture de la fiche de ce document unique, analyser le risque de </a:t>
            </a:r>
            <a:r>
              <a:rPr lang="fr-FR" altLang="fr-FR" sz="2200" dirty="0" err="1"/>
              <a:t>sur-accident</a:t>
            </a:r>
            <a:r>
              <a:rPr lang="fr-FR" altLang="fr-FR" sz="2200" dirty="0"/>
              <a:t> et donc la conduite à tenir pour celui qui fait l’assurance</a:t>
            </a:r>
          </a:p>
          <a:p>
            <a:pPr lvl="1" eaLnBrk="1" hangingPunct="1"/>
            <a:endParaRPr lang="fr-FR" altLang="fr-FR" dirty="0"/>
          </a:p>
        </p:txBody>
      </p:sp>
      <p:sp>
        <p:nvSpPr>
          <p:cNvPr id="4" name="Rectangle 3">
            <a:extLst>
              <a:ext uri="{FF2B5EF4-FFF2-40B4-BE49-F238E27FC236}">
                <a16:creationId xmlns:a16="http://schemas.microsoft.com/office/drawing/2014/main" id="{EBBB0695-7840-4C95-8BA5-171B6E1C9DDE}"/>
              </a:ext>
            </a:extLst>
          </p:cNvPr>
          <p:cNvSpPr/>
          <p:nvPr/>
        </p:nvSpPr>
        <p:spPr>
          <a:xfrm>
            <a:off x="3366665" y="3257681"/>
            <a:ext cx="657225" cy="50958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a:extLst>
              <a:ext uri="{FF2B5EF4-FFF2-40B4-BE49-F238E27FC236}">
                <a16:creationId xmlns:a16="http://schemas.microsoft.com/office/drawing/2014/main" id="{F792BA83-2B20-4261-87A7-880EECF445E4}"/>
              </a:ext>
            </a:extLst>
          </p:cNvPr>
          <p:cNvSpPr>
            <a:spLocks noGrp="1" noChangeArrowheads="1"/>
          </p:cNvSpPr>
          <p:nvPr>
            <p:ph type="title"/>
          </p:nvPr>
        </p:nvSpPr>
        <p:spPr/>
        <p:txBody>
          <a:bodyPr/>
          <a:lstStyle/>
          <a:p>
            <a:pPr eaLnBrk="1" hangingPunct="1"/>
            <a:r>
              <a:rPr lang="fr-FR" altLang="fr-FR"/>
              <a:t>Instructions générales</a:t>
            </a:r>
          </a:p>
        </p:txBody>
      </p:sp>
      <p:sp>
        <p:nvSpPr>
          <p:cNvPr id="3" name="Espace réservé du contenu 2">
            <a:extLst>
              <a:ext uri="{FF2B5EF4-FFF2-40B4-BE49-F238E27FC236}">
                <a16:creationId xmlns:a16="http://schemas.microsoft.com/office/drawing/2014/main" id="{012E3DC8-635F-4A7A-87E1-0F7A1228E671}"/>
              </a:ext>
            </a:extLst>
          </p:cNvPr>
          <p:cNvSpPr>
            <a:spLocks noGrp="1"/>
          </p:cNvSpPr>
          <p:nvPr>
            <p:ph idx="1"/>
          </p:nvPr>
        </p:nvSpPr>
        <p:spPr>
          <a:xfrm>
            <a:off x="323850" y="1557338"/>
            <a:ext cx="8396288" cy="4967287"/>
          </a:xfrm>
        </p:spPr>
        <p:txBody>
          <a:bodyPr rtlCol="0">
            <a:normAutofit/>
          </a:bodyPr>
          <a:lstStyle/>
          <a:p>
            <a:pPr eaLnBrk="1" fontAlgn="auto" hangingPunct="1">
              <a:spcAft>
                <a:spcPts val="0"/>
              </a:spcAft>
              <a:defRPr/>
            </a:pPr>
            <a:r>
              <a:rPr lang="fr-FR" dirty="0"/>
              <a:t>Les opérations classées           nécessitent une vigilance particulière :</a:t>
            </a:r>
          </a:p>
          <a:p>
            <a:pPr lvl="1">
              <a:defRPr/>
            </a:pPr>
            <a:r>
              <a:rPr lang="fr-FR" dirty="0"/>
              <a:t>L’exécution de cette tâche est confiée uniquement à un opérateur formé sur le risque et la procédure,</a:t>
            </a:r>
          </a:p>
          <a:p>
            <a:pPr lvl="1" eaLnBrk="1" fontAlgn="auto" hangingPunct="1">
              <a:spcAft>
                <a:spcPts val="0"/>
              </a:spcAft>
              <a:defRPr/>
            </a:pPr>
            <a:r>
              <a:rPr lang="fr-FR" dirty="0"/>
              <a:t>L’opérateur relit la fiche de ce document unique avant de démarrer cette tâche,</a:t>
            </a:r>
          </a:p>
          <a:p>
            <a:pPr lvl="1" eaLnBrk="1" fontAlgn="auto" hangingPunct="1">
              <a:spcAft>
                <a:spcPts val="0"/>
              </a:spcAft>
              <a:defRPr/>
            </a:pPr>
            <a:r>
              <a:rPr lang="fr-FR" dirty="0"/>
              <a:t>S’il a besoin du soutien d’une personne extérieure (appoint de main d’œuvre ou collaborateur d’un prestataire ) l’opérateur devra lire avec ce soutien la fiche de sécurité et s’assurer de sa compréhension</a:t>
            </a:r>
          </a:p>
          <a:p>
            <a:pPr lvl="1" eaLnBrk="1" fontAlgn="auto" hangingPunct="1">
              <a:spcAft>
                <a:spcPts val="0"/>
              </a:spcAft>
              <a:defRPr/>
            </a:pPr>
            <a:r>
              <a:rPr lang="fr-FR" dirty="0"/>
              <a:t>Cette personne extérieure aura reçu le fascicule général de sécurité (avec les plans zone </a:t>
            </a:r>
            <a:r>
              <a:rPr lang="fr-FR" dirty="0" err="1"/>
              <a:t>atex</a:t>
            </a:r>
            <a:r>
              <a:rPr lang="fr-FR" dirty="0"/>
              <a:t>, circulation, </a:t>
            </a:r>
            <a:r>
              <a:rPr lang="fr-FR" dirty="0" err="1"/>
              <a:t>etc</a:t>
            </a:r>
            <a:r>
              <a:rPr lang="fr-FR" dirty="0"/>
              <a:t>)  </a:t>
            </a:r>
          </a:p>
        </p:txBody>
      </p:sp>
      <p:sp>
        <p:nvSpPr>
          <p:cNvPr id="5" name="Rectangle 4">
            <a:extLst>
              <a:ext uri="{FF2B5EF4-FFF2-40B4-BE49-F238E27FC236}">
                <a16:creationId xmlns:a16="http://schemas.microsoft.com/office/drawing/2014/main" id="{C071E1A8-BA2D-405C-982C-C9017D8E1ED7}"/>
              </a:ext>
            </a:extLst>
          </p:cNvPr>
          <p:cNvSpPr/>
          <p:nvPr/>
        </p:nvSpPr>
        <p:spPr>
          <a:xfrm>
            <a:off x="4141948" y="1631484"/>
            <a:ext cx="606425" cy="43815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CFA17-E56C-4FBF-A959-50C2CF09724B}"/>
              </a:ext>
            </a:extLst>
          </p:cNvPr>
          <p:cNvSpPr>
            <a:spLocks noGrp="1"/>
          </p:cNvSpPr>
          <p:nvPr>
            <p:ph type="title"/>
          </p:nvPr>
        </p:nvSpPr>
        <p:spPr>
          <a:xfrm>
            <a:off x="457200" y="188913"/>
            <a:ext cx="8229600" cy="719137"/>
          </a:xfrm>
        </p:spPr>
        <p:txBody>
          <a:bodyPr rtlCol="0">
            <a:normAutofit/>
          </a:bodyPr>
          <a:lstStyle/>
          <a:p>
            <a:pPr eaLnBrk="1" fontAlgn="auto" hangingPunct="1">
              <a:spcAft>
                <a:spcPts val="0"/>
              </a:spcAft>
              <a:defRPr/>
            </a:pPr>
            <a:r>
              <a:rPr lang="fr-FR" dirty="0"/>
              <a:t>Attention au </a:t>
            </a:r>
            <a:r>
              <a:rPr lang="fr-FR" b="1" dirty="0" err="1">
                <a:solidFill>
                  <a:srgbClr val="FF0000"/>
                </a:solidFill>
              </a:rPr>
              <a:t>sur-accident</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A805317D-7B73-456E-B976-7F78BB3A5BC3}"/>
              </a:ext>
            </a:extLst>
          </p:cNvPr>
          <p:cNvSpPr>
            <a:spLocks noGrp="1"/>
          </p:cNvSpPr>
          <p:nvPr>
            <p:ph idx="1"/>
          </p:nvPr>
        </p:nvSpPr>
        <p:spPr>
          <a:xfrm>
            <a:off x="323850" y="1052513"/>
            <a:ext cx="8496300" cy="5073650"/>
          </a:xfrm>
        </p:spPr>
        <p:txBody>
          <a:bodyPr rtlCol="0">
            <a:normAutofit fontScale="92500" lnSpcReduction="10000"/>
          </a:bodyPr>
          <a:lstStyle/>
          <a:p>
            <a:pPr marL="0" indent="0" eaLnBrk="1" fontAlgn="auto" hangingPunct="1">
              <a:spcAft>
                <a:spcPts val="0"/>
              </a:spcAft>
              <a:buFont typeface="Arial" panose="020B0604020202020204" pitchFamily="34" charset="0"/>
              <a:buNone/>
              <a:defRPr/>
            </a:pPr>
            <a:r>
              <a:rPr lang="fr-FR" dirty="0"/>
              <a:t>Chacun doit avoir conscience que l’un des plus grands risques sur une unité de méthanisation est le </a:t>
            </a:r>
            <a:r>
              <a:rPr lang="fr-FR" dirty="0" err="1"/>
              <a:t>sur-accident</a:t>
            </a:r>
            <a:r>
              <a:rPr lang="fr-FR" dirty="0"/>
              <a:t> : une personne est en difficulté, un collègue l’aperçoit et souhaite le secourir … puis cette seconde personne se retrouve elle-même en difficulté.</a:t>
            </a:r>
          </a:p>
          <a:p>
            <a:pPr lvl="1" eaLnBrk="1" fontAlgn="auto" hangingPunct="1">
              <a:spcAft>
                <a:spcPts val="0"/>
              </a:spcAft>
              <a:defRPr/>
            </a:pPr>
            <a:r>
              <a:rPr lang="fr-FR" dirty="0"/>
              <a:t>En particulier, il y a des risques gaz qui vont provoquer un malaise voire une asphyxie ou anoxie, celui qui vient le secourir peut se retrouver très vite en difficulté</a:t>
            </a:r>
          </a:p>
          <a:p>
            <a:pPr lvl="1" eaLnBrk="1" fontAlgn="auto" hangingPunct="1">
              <a:spcAft>
                <a:spcPts val="0"/>
              </a:spcAft>
              <a:defRPr/>
            </a:pPr>
            <a:r>
              <a:rPr lang="fr-FR" dirty="0"/>
              <a:t>Même risque pour électricité, pièces tournantes, chutes, … </a:t>
            </a:r>
          </a:p>
          <a:p>
            <a:pPr marL="0" indent="0">
              <a:buNone/>
              <a:defRPr/>
            </a:pPr>
            <a:r>
              <a:rPr lang="fr-FR" dirty="0">
                <a:solidFill>
                  <a:srgbClr val="FF0000"/>
                </a:solidFill>
              </a:rPr>
              <a:t>La première précaution est d’appeler </a:t>
            </a:r>
            <a:r>
              <a:rPr lang="fr-FR" b="1" u="sng" dirty="0">
                <a:solidFill>
                  <a:srgbClr val="FF0000"/>
                </a:solidFill>
              </a:rPr>
              <a:t>d’abord</a:t>
            </a:r>
            <a:r>
              <a:rPr lang="fr-FR" dirty="0">
                <a:solidFill>
                  <a:srgbClr val="FF0000"/>
                </a:solidFill>
              </a:rPr>
              <a:t> les secours </a:t>
            </a:r>
            <a:r>
              <a:rPr lang="fr-FR" b="1" u="sng" dirty="0">
                <a:solidFill>
                  <a:srgbClr val="FF0000"/>
                </a:solidFill>
              </a:rPr>
              <a:t>et</a:t>
            </a:r>
            <a:r>
              <a:rPr lang="fr-FR" dirty="0">
                <a:solidFill>
                  <a:srgbClr val="FF0000"/>
                </a:solidFill>
              </a:rPr>
              <a:t> le responsable </a:t>
            </a:r>
          </a:p>
          <a:p>
            <a:pPr lvl="1" eaLnBrk="1" fontAlgn="auto" hangingPunct="1">
              <a:spcAft>
                <a:spcPts val="0"/>
              </a:spcAft>
              <a:defRPr/>
            </a:pPr>
            <a:r>
              <a:rPr lang="fr-FR" b="1" u="sng" dirty="0"/>
              <a:t>Prendre les équipements de sécurité</a:t>
            </a:r>
          </a:p>
          <a:p>
            <a:pPr lvl="1" eaLnBrk="1" fontAlgn="auto" hangingPunct="1">
              <a:spcAft>
                <a:spcPts val="0"/>
              </a:spcAft>
              <a:defRPr/>
            </a:pPr>
            <a:r>
              <a:rPr lang="fr-FR" b="1" u="sng" dirty="0"/>
              <a:t>Ensuite  </a:t>
            </a:r>
            <a:r>
              <a:rPr lang="fr-FR" dirty="0"/>
              <a:t>aller secourir le collègue, avec prudence et calme, essayer de comprendre pour ne pas se faire prendre  par le même souci (gaz, chute, électricité…)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917FA7-AD31-4669-B518-FC32F175900D}"/>
              </a:ext>
            </a:extLst>
          </p:cNvPr>
          <p:cNvSpPr>
            <a:spLocks noGrp="1"/>
          </p:cNvSpPr>
          <p:nvPr>
            <p:ph type="title"/>
          </p:nvPr>
        </p:nvSpPr>
        <p:spPr>
          <a:xfrm>
            <a:off x="457200" y="274638"/>
            <a:ext cx="8229600" cy="850900"/>
          </a:xfrm>
        </p:spPr>
        <p:txBody>
          <a:bodyPr rtlCol="0">
            <a:normAutofit fontScale="90000"/>
          </a:bodyPr>
          <a:lstStyle/>
          <a:p>
            <a:pPr eaLnBrk="1" fontAlgn="auto" hangingPunct="1">
              <a:spcAft>
                <a:spcPts val="0"/>
              </a:spcAft>
              <a:defRPr/>
            </a:pPr>
            <a:r>
              <a:rPr lang="fr-FR" dirty="0"/>
              <a:t>Règles générales pour</a:t>
            </a:r>
            <a:br>
              <a:rPr lang="fr-FR" dirty="0"/>
            </a:br>
            <a:r>
              <a:rPr lang="fr-FR" dirty="0"/>
              <a:t>tout travailleur interne ou externe</a:t>
            </a:r>
          </a:p>
        </p:txBody>
      </p:sp>
      <p:sp>
        <p:nvSpPr>
          <p:cNvPr id="3" name="Espace réservé du contenu 2">
            <a:extLst>
              <a:ext uri="{FF2B5EF4-FFF2-40B4-BE49-F238E27FC236}">
                <a16:creationId xmlns:a16="http://schemas.microsoft.com/office/drawing/2014/main" id="{8E4DC3C4-4E91-47E4-92D1-82CF4907B6D8}"/>
              </a:ext>
            </a:extLst>
          </p:cNvPr>
          <p:cNvSpPr>
            <a:spLocks noGrp="1"/>
          </p:cNvSpPr>
          <p:nvPr>
            <p:ph idx="1"/>
          </p:nvPr>
        </p:nvSpPr>
        <p:spPr>
          <a:xfrm>
            <a:off x="363794" y="1472951"/>
            <a:ext cx="8780206" cy="4878687"/>
          </a:xfrm>
        </p:spPr>
        <p:txBody>
          <a:bodyPr rtlCol="0">
            <a:normAutofit lnSpcReduction="10000"/>
          </a:bodyPr>
          <a:lstStyle/>
          <a:p>
            <a:pPr marL="0" indent="0" eaLnBrk="1" fontAlgn="auto" hangingPunct="1">
              <a:spcAft>
                <a:spcPts val="0"/>
              </a:spcAft>
              <a:buFont typeface="Arial" panose="020B0604020202020204" pitchFamily="34" charset="0"/>
              <a:buNone/>
              <a:tabLst>
                <a:tab pos="6727825" algn="r"/>
              </a:tabLst>
              <a:defRPr/>
            </a:pPr>
            <a:r>
              <a:rPr lang="fr-FR" sz="2800" dirty="0"/>
              <a:t>Le site de méthanisation est un site qui produit</a:t>
            </a:r>
            <a:br>
              <a:rPr lang="fr-FR" sz="2800" dirty="0"/>
            </a:br>
            <a:r>
              <a:rPr lang="fr-FR" sz="2800" dirty="0"/>
              <a:t>du gaz, et donc génère un risque d’atmosphère</a:t>
            </a:r>
            <a:br>
              <a:rPr lang="fr-FR" sz="2800" dirty="0"/>
            </a:br>
            <a:r>
              <a:rPr lang="fr-FR" sz="2800" dirty="0"/>
              <a:t>explosive, les zones ATEX signalent les espaces </a:t>
            </a:r>
            <a:br>
              <a:rPr lang="fr-FR" sz="2800" dirty="0"/>
            </a:br>
            <a:r>
              <a:rPr lang="fr-FR" sz="2800" dirty="0"/>
              <a:t>où ce risque existe …	</a:t>
            </a:r>
            <a:r>
              <a:rPr lang="fr-FR" b="1" dirty="0"/>
              <a:t>matérialisées par </a:t>
            </a:r>
          </a:p>
          <a:p>
            <a:pPr eaLnBrk="1" fontAlgn="auto" hangingPunct="1">
              <a:spcAft>
                <a:spcPts val="0"/>
              </a:spcAft>
              <a:defRPr/>
            </a:pPr>
            <a:r>
              <a:rPr lang="fr-FR" sz="2000" dirty="0"/>
              <a:t>L’accès au zone ATEX est interdit </a:t>
            </a:r>
            <a:r>
              <a:rPr lang="fr-FR" sz="2000" b="1" u="sng" dirty="0"/>
              <a:t>sauf aux personnes autorisées </a:t>
            </a:r>
            <a:br>
              <a:rPr lang="fr-FR" sz="2000" dirty="0"/>
            </a:br>
            <a:r>
              <a:rPr lang="fr-FR" sz="2000" dirty="0"/>
              <a:t>Sur le plan général, une zone rouge est donc déterminée,</a:t>
            </a:r>
          </a:p>
          <a:p>
            <a:pPr>
              <a:defRPr/>
            </a:pPr>
            <a:r>
              <a:rPr lang="fr-FR" sz="2000" dirty="0"/>
              <a:t>A proximité des zones ATEX  </a:t>
            </a:r>
            <a:r>
              <a:rPr lang="fr-FR" sz="2000" b="1" dirty="0"/>
              <a:t>pas d’apport de source de point chaud</a:t>
            </a:r>
            <a:br>
              <a:rPr lang="fr-FR" sz="2000" dirty="0"/>
            </a:br>
            <a:r>
              <a:rPr lang="fr-FR" sz="2000" dirty="0"/>
              <a:t>(vigilance avec meuleuse, disqueuse, poste à soudure, briquet … ) </a:t>
            </a:r>
          </a:p>
          <a:p>
            <a:pPr eaLnBrk="1" fontAlgn="auto" hangingPunct="1">
              <a:spcAft>
                <a:spcPts val="0"/>
              </a:spcAft>
              <a:defRPr/>
            </a:pPr>
            <a:r>
              <a:rPr lang="fr-FR" sz="2000" dirty="0"/>
              <a:t>Pour une tache donnée, sauf si c’est nécessaire, </a:t>
            </a:r>
            <a:r>
              <a:rPr lang="fr-FR" sz="2000" b="1" dirty="0"/>
              <a:t>on doit éviter de traverser ces zones ATEX.</a:t>
            </a:r>
            <a:r>
              <a:rPr lang="fr-FR" sz="2000" dirty="0"/>
              <a:t> Des chaines blanches et rouges vont délimiter ces zones à éviter en situation normale de travail.</a:t>
            </a:r>
          </a:p>
          <a:p>
            <a:pPr>
              <a:defRPr/>
            </a:pPr>
            <a:r>
              <a:rPr lang="fr-FR" sz="2000" dirty="0"/>
              <a:t>Procédure pour tout visiteur : </a:t>
            </a:r>
            <a:r>
              <a:rPr lang="fr-FR" sz="2000" b="1" dirty="0"/>
              <a:t>il prend connaissance du manuel de sécurité</a:t>
            </a:r>
            <a:r>
              <a:rPr lang="fr-FR" sz="2000" dirty="0"/>
              <a:t>, avec les restrictions de circulation. Sa visite doit si possible éviter ces zones ATEX, et on lui rappelle l’interdiction générale et stricte de fumer… </a:t>
            </a:r>
          </a:p>
          <a:p>
            <a:pPr eaLnBrk="1" fontAlgn="auto" hangingPunct="1">
              <a:spcAft>
                <a:spcPts val="0"/>
              </a:spcAft>
              <a:defRPr/>
            </a:pPr>
            <a:endParaRPr lang="fr-FR" sz="2000" dirty="0">
              <a:highlight>
                <a:srgbClr val="FFFF00"/>
              </a:highlight>
            </a:endParaRPr>
          </a:p>
        </p:txBody>
      </p:sp>
      <p:pic>
        <p:nvPicPr>
          <p:cNvPr id="14340" name="Espace réservé du contenu 4">
            <a:extLst>
              <a:ext uri="{FF2B5EF4-FFF2-40B4-BE49-F238E27FC236}">
                <a16:creationId xmlns:a16="http://schemas.microsoft.com/office/drawing/2014/main" id="{8D351A31-56D7-4715-8967-86B32171D8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409" y="1472951"/>
            <a:ext cx="1666875"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6" descr="Panneau-Alusign-Flamme-Interdite-SI47AL.jpg">
            <a:extLst>
              <a:ext uri="{FF2B5EF4-FFF2-40B4-BE49-F238E27FC236}">
                <a16:creationId xmlns:a16="http://schemas.microsoft.com/office/drawing/2014/main" id="{CD5C6E02-72F7-4DF3-9161-108CE581FA04}"/>
              </a:ext>
            </a:extLst>
          </p:cNvPr>
          <p:cNvPicPr>
            <a:picLocks noChangeAspect="1"/>
          </p:cNvPicPr>
          <p:nvPr/>
        </p:nvPicPr>
        <p:blipFill>
          <a:blip r:embed="rId3" cstate="print"/>
          <a:stretch>
            <a:fillRect/>
          </a:stretch>
        </p:blipFill>
        <p:spPr>
          <a:xfrm>
            <a:off x="7988118" y="3414092"/>
            <a:ext cx="792088" cy="792088"/>
          </a:xfrm>
          <a:prstGeom prst="rect">
            <a:avLst/>
          </a:prstGeom>
        </p:spPr>
      </p:pic>
      <p:pic>
        <p:nvPicPr>
          <p:cNvPr id="9" name="Image 8" descr="Panneau-Alusign-Defense-de-Fumer-SI45AL.jpg">
            <a:extLst>
              <a:ext uri="{FF2B5EF4-FFF2-40B4-BE49-F238E27FC236}">
                <a16:creationId xmlns:a16="http://schemas.microsoft.com/office/drawing/2014/main" id="{D74FD310-E87F-4325-BDF0-B35FF34BC132}"/>
              </a:ext>
            </a:extLst>
          </p:cNvPr>
          <p:cNvPicPr>
            <a:picLocks noChangeAspect="1"/>
          </p:cNvPicPr>
          <p:nvPr/>
        </p:nvPicPr>
        <p:blipFill>
          <a:blip r:embed="rId4" cstate="print"/>
          <a:stretch>
            <a:fillRect/>
          </a:stretch>
        </p:blipFill>
        <p:spPr>
          <a:xfrm>
            <a:off x="5886599" y="5826304"/>
            <a:ext cx="927155" cy="927155"/>
          </a:xfrm>
          <a:prstGeom prst="rect">
            <a:avLst/>
          </a:prstGeom>
        </p:spPr>
      </p:pic>
      <p:pic>
        <p:nvPicPr>
          <p:cNvPr id="10" name="Image 9" descr="Panneau-Alusign-Flamme-Interdite-SI47AL.jpg">
            <a:extLst>
              <a:ext uri="{FF2B5EF4-FFF2-40B4-BE49-F238E27FC236}">
                <a16:creationId xmlns:a16="http://schemas.microsoft.com/office/drawing/2014/main" id="{0E00096A-B26B-4DB5-A5D5-0B6BF166D564}"/>
              </a:ext>
            </a:extLst>
          </p:cNvPr>
          <p:cNvPicPr>
            <a:picLocks noChangeAspect="1"/>
          </p:cNvPicPr>
          <p:nvPr/>
        </p:nvPicPr>
        <p:blipFill>
          <a:blip r:embed="rId5" cstate="print"/>
          <a:stretch>
            <a:fillRect/>
          </a:stretch>
        </p:blipFill>
        <p:spPr>
          <a:xfrm>
            <a:off x="5022503" y="5826304"/>
            <a:ext cx="927155" cy="927155"/>
          </a:xfrm>
          <a:prstGeom prst="rect">
            <a:avLst/>
          </a:prstGeom>
        </p:spPr>
      </p:pic>
      <p:pic>
        <p:nvPicPr>
          <p:cNvPr id="11" name="Picture 2">
            <a:extLst>
              <a:ext uri="{FF2B5EF4-FFF2-40B4-BE49-F238E27FC236}">
                <a16:creationId xmlns:a16="http://schemas.microsoft.com/office/drawing/2014/main" id="{199739DD-6064-4092-8472-D485D9D55DD7}"/>
              </a:ext>
            </a:extLst>
          </p:cNvPr>
          <p:cNvPicPr>
            <a:picLocks noChangeAspect="1" noChangeArrowheads="1"/>
          </p:cNvPicPr>
          <p:nvPr/>
        </p:nvPicPr>
        <p:blipFill>
          <a:blip r:embed="rId6" cstate="print">
            <a:duotone>
              <a:schemeClr val="accent1">
                <a:shade val="45000"/>
                <a:satMod val="135000"/>
              </a:schemeClr>
              <a:prstClr val="white"/>
            </a:duotone>
          </a:blip>
          <a:srcRect/>
          <a:stretch>
            <a:fillRect/>
          </a:stretch>
        </p:blipFill>
        <p:spPr bwMode="auto">
          <a:xfrm>
            <a:off x="3305991" y="5828295"/>
            <a:ext cx="913485" cy="913486"/>
          </a:xfrm>
          <a:prstGeom prst="rect">
            <a:avLst/>
          </a:prstGeom>
          <a:noFill/>
          <a:ln w="9525">
            <a:noFill/>
            <a:miter lim="800000"/>
            <a:headEnd/>
            <a:tailEnd/>
          </a:ln>
          <a:effectLst/>
        </p:spPr>
      </p:pic>
      <p:pic>
        <p:nvPicPr>
          <p:cNvPr id="12" name="Picture 3">
            <a:extLst>
              <a:ext uri="{FF2B5EF4-FFF2-40B4-BE49-F238E27FC236}">
                <a16:creationId xmlns:a16="http://schemas.microsoft.com/office/drawing/2014/main" id="{3D447380-15F8-4A37-A323-018093647B99}"/>
              </a:ext>
            </a:extLst>
          </p:cNvPr>
          <p:cNvPicPr>
            <a:picLocks noChangeAspect="1" noChangeArrowheads="1"/>
          </p:cNvPicPr>
          <p:nvPr/>
        </p:nvPicPr>
        <p:blipFill>
          <a:blip r:embed="rId7" cstate="print">
            <a:duotone>
              <a:schemeClr val="accent1">
                <a:shade val="45000"/>
                <a:satMod val="135000"/>
              </a:schemeClr>
              <a:prstClr val="white"/>
            </a:duotone>
          </a:blip>
          <a:srcRect/>
          <a:stretch>
            <a:fillRect/>
          </a:stretch>
        </p:blipFill>
        <p:spPr bwMode="auto">
          <a:xfrm>
            <a:off x="4158407" y="5828295"/>
            <a:ext cx="907097" cy="913486"/>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648</Words>
  <Application>Microsoft Office PowerPoint</Application>
  <PresentationFormat>Affichage à l'écran (4:3)</PresentationFormat>
  <Paragraphs>75</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Arial Narrow</vt:lpstr>
      <vt:lpstr>Calibri</vt:lpstr>
      <vt:lpstr>Calibri Light</vt:lpstr>
      <vt:lpstr>Thème Office</vt:lpstr>
      <vt:lpstr>Principes de réalisation de  ce document unique</vt:lpstr>
      <vt:lpstr>L’évaluation </vt:lpstr>
      <vt:lpstr>Evaluer</vt:lpstr>
      <vt:lpstr>Gérer le risque : réduire les situations critiques</vt:lpstr>
      <vt:lpstr>Instructions générales</vt:lpstr>
      <vt:lpstr>Instructions générales</vt:lpstr>
      <vt:lpstr>Attention au sur-accident</vt:lpstr>
      <vt:lpstr>Règles générales pour tout travailleur interne ou externe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Denis Ollivier</dc:creator>
  <cp:lastModifiedBy>Denis Ollivier</cp:lastModifiedBy>
  <cp:revision>8</cp:revision>
  <dcterms:created xsi:type="dcterms:W3CDTF">2019-12-10T14:43:31Z</dcterms:created>
  <dcterms:modified xsi:type="dcterms:W3CDTF">2019-12-10T15:44:52Z</dcterms:modified>
</cp:coreProperties>
</file>